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95" r:id="rId2"/>
    <p:sldId id="300" r:id="rId3"/>
    <p:sldId id="305" r:id="rId4"/>
    <p:sldId id="306" r:id="rId5"/>
    <p:sldId id="307" r:id="rId6"/>
    <p:sldId id="308" r:id="rId7"/>
    <p:sldId id="344" r:id="rId8"/>
    <p:sldId id="294" r:id="rId9"/>
    <p:sldId id="328" r:id="rId10"/>
    <p:sldId id="329" r:id="rId11"/>
    <p:sldId id="330" r:id="rId12"/>
    <p:sldId id="268" r:id="rId13"/>
    <p:sldId id="331" r:id="rId14"/>
    <p:sldId id="339" r:id="rId15"/>
    <p:sldId id="332" r:id="rId16"/>
    <p:sldId id="340" r:id="rId17"/>
    <p:sldId id="333" r:id="rId18"/>
    <p:sldId id="341" r:id="rId19"/>
    <p:sldId id="334" r:id="rId20"/>
    <p:sldId id="342" r:id="rId21"/>
    <p:sldId id="335" r:id="rId22"/>
    <p:sldId id="336" r:id="rId23"/>
    <p:sldId id="345" r:id="rId24"/>
    <p:sldId id="301" r:id="rId25"/>
    <p:sldId id="313" r:id="rId26"/>
    <p:sldId id="314" r:id="rId27"/>
    <p:sldId id="315" r:id="rId28"/>
    <p:sldId id="316" r:id="rId29"/>
    <p:sldId id="337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46" r:id="rId39"/>
    <p:sldId id="283" r:id="rId40"/>
    <p:sldId id="347" r:id="rId41"/>
  </p:sldIdLst>
  <p:sldSz cx="12192000" cy="6858000"/>
  <p:notesSz cx="6858000" cy="9144000"/>
  <p:embeddedFontLst>
    <p:embeddedFont>
      <p:font typeface="이사만루체 Bold" panose="00000800000000000000" pitchFamily="2" charset="-127"/>
      <p:bold r:id="rId43"/>
    </p:embeddedFont>
    <p:embeddedFont>
      <p:font typeface="이사만루체 Light" panose="00000300000000000000" pitchFamily="2" charset="-127"/>
      <p:regular r:id="rId44"/>
    </p:embeddedFont>
    <p:embeddedFont>
      <p:font typeface="이사만루체 Medium" panose="00000600000000000000" pitchFamily="2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B31"/>
    <a:srgbClr val="A51626"/>
    <a:srgbClr val="0253A4"/>
    <a:srgbClr val="FFFFFF"/>
    <a:srgbClr val="8238BA"/>
    <a:srgbClr val="7BBCFD"/>
    <a:srgbClr val="55A9FD"/>
    <a:srgbClr val="3599FD"/>
    <a:srgbClr val="E3797E"/>
    <a:srgbClr val="214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1" autoAdjust="0"/>
    <p:restoredTop sz="93882" autoAdjust="0"/>
  </p:normalViewPr>
  <p:slideViewPr>
    <p:cSldViewPr snapToGrid="0">
      <p:cViewPr varScale="1">
        <p:scale>
          <a:sx n="107" d="100"/>
          <a:sy n="107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5F5CAD9E-398E-40A3-8899-EF8D6E6E15C6}" type="datetimeFigureOut">
              <a:rPr lang="ko-KR" altLang="en-US" smtClean="0"/>
              <a:pPr/>
              <a:t>2021-05-18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0ABA496E-75D9-4F50-9B0A-E0D69F052D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85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이사만루체 Medium" panose="00000600000000000000" pitchFamily="2" charset="-127"/>
        <a:ea typeface="이사만루체 Medium" panose="000006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이사만루체 Medium" panose="00000600000000000000" pitchFamily="2" charset="-127"/>
        <a:ea typeface="이사만루체 Medium" panose="000006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이사만루체 Medium" panose="00000600000000000000" pitchFamily="2" charset="-127"/>
        <a:ea typeface="이사만루체 Medium" panose="000006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이사만루체 Medium" panose="00000600000000000000" pitchFamily="2" charset="-127"/>
        <a:ea typeface="이사만루체 Medium" panose="000006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이사만루체 Medium" panose="00000600000000000000" pitchFamily="2" charset="-127"/>
        <a:ea typeface="이사만루체 Medium" panose="000006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20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훈련</a:t>
            </a:r>
            <a:r>
              <a:rPr lang="en-US" altLang="ko-KR" dirty="0"/>
              <a:t>, </a:t>
            </a:r>
            <a:r>
              <a:rPr lang="ko-KR" altLang="en-US" dirty="0"/>
              <a:t>테스트 셋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791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모델링 전 </a:t>
            </a:r>
            <a:r>
              <a:rPr lang="ko-KR" altLang="en-US" dirty="0" err="1"/>
              <a:t>결측치</a:t>
            </a:r>
            <a:r>
              <a:rPr lang="ko-KR" altLang="en-US" dirty="0"/>
              <a:t> 유무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4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77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디시젼트리</a:t>
            </a:r>
            <a:r>
              <a:rPr lang="ko-KR" altLang="en-US" dirty="0"/>
              <a:t> 정확도는 높은데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539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274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54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80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33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가공방법 </a:t>
            </a:r>
            <a:r>
              <a:rPr lang="en-US" altLang="ko-KR" dirty="0"/>
              <a:t>)2</a:t>
            </a:r>
            <a:r>
              <a:rPr lang="ko-KR" altLang="en-US" dirty="0"/>
              <a:t>차 </a:t>
            </a:r>
            <a:r>
              <a:rPr lang="ko-KR" altLang="en-US" dirty="0" err="1"/>
              <a:t>스탯</a:t>
            </a:r>
            <a:r>
              <a:rPr lang="ko-KR" altLang="en-US" dirty="0"/>
              <a:t> 안 쓰고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스탯만</a:t>
            </a:r>
            <a:r>
              <a:rPr lang="ko-KR" altLang="en-US" dirty="0"/>
              <a:t> 쓰기로 결정한 내용</a:t>
            </a:r>
            <a:r>
              <a:rPr lang="en-US" altLang="ko-KR" dirty="0"/>
              <a:t> </a:t>
            </a:r>
            <a:r>
              <a:rPr lang="ko-KR" altLang="en-US" dirty="0"/>
              <a:t>말하기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57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</a:t>
            </a:r>
            <a:r>
              <a:rPr lang="en-US" altLang="ko-KR" dirty="0"/>
              <a:t>1</a:t>
            </a:r>
          </a:p>
          <a:p>
            <a:r>
              <a:rPr lang="en-US" altLang="ko-KR" dirty="0" err="1"/>
              <a:t>dplyr</a:t>
            </a:r>
            <a:r>
              <a:rPr lang="en-US" altLang="ko-KR" dirty="0"/>
              <a:t> : </a:t>
            </a:r>
            <a:r>
              <a:rPr lang="ko-KR" altLang="en-US" dirty="0"/>
              <a:t>데이터 가공을 위한 패키지</a:t>
            </a:r>
          </a:p>
          <a:p>
            <a:r>
              <a:rPr lang="en-US" altLang="ko-KR" dirty="0"/>
              <a:t>ggplot2 : </a:t>
            </a:r>
            <a:r>
              <a:rPr lang="ko-KR" altLang="en-US" dirty="0"/>
              <a:t>데이터 시각화</a:t>
            </a:r>
          </a:p>
          <a:p>
            <a:r>
              <a:rPr lang="en-US" altLang="ko-KR" dirty="0"/>
              <a:t>gird : ggplot2</a:t>
            </a:r>
            <a:r>
              <a:rPr lang="ko-KR" altLang="en-US" dirty="0"/>
              <a:t>을 레이아웃하기 위한 패키지</a:t>
            </a:r>
          </a:p>
          <a:p>
            <a:r>
              <a:rPr lang="en-US" altLang="ko-KR" dirty="0" err="1"/>
              <a:t>gtable</a:t>
            </a:r>
            <a:r>
              <a:rPr lang="en-US" altLang="ko-KR" dirty="0"/>
              <a:t> : grid </a:t>
            </a:r>
            <a:r>
              <a:rPr lang="ko-KR" altLang="en-US" dirty="0"/>
              <a:t>패키지 위에 빌드 된 레이아웃 엔진 </a:t>
            </a:r>
            <a:r>
              <a:rPr lang="en-US" altLang="ko-KR" dirty="0"/>
              <a:t>/ ggplot2</a:t>
            </a:r>
            <a:r>
              <a:rPr lang="ko-KR" altLang="en-US" dirty="0"/>
              <a:t>을 레이아웃하기 위한 패키지</a:t>
            </a:r>
          </a:p>
          <a:p>
            <a:r>
              <a:rPr lang="en-US" altLang="ko-KR" dirty="0" err="1"/>
              <a:t>gridExtra</a:t>
            </a:r>
            <a:r>
              <a:rPr lang="en-US" altLang="ko-KR" dirty="0"/>
              <a:t> : </a:t>
            </a:r>
            <a:r>
              <a:rPr lang="ko-KR" altLang="en-US" dirty="0"/>
              <a:t>한 페이지에 다수의 그래프 시각화를 위한 패키지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8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700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4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06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69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9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A496E-75D9-4F50-9B0A-E0D69F052DE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5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85BD0-E358-441B-B330-CF14330CB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82FFF0-4D03-42CE-ABBF-E63E39273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B3833-2F78-4034-9E94-9F3A9BC5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063A-0EFD-4677-9966-DB2763271918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EA6F9-1798-42D3-A991-CD166F21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79296-CBEE-4049-8BA9-DD6EE105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0823-857B-4989-B14B-A8338C6DF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0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1C9F4-238D-4013-A77C-F1941029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EF4914-8DAE-4222-B5C4-CA8916677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6989F-6B19-4476-8A7D-8AEC803A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063A-0EFD-4677-9966-DB2763271918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CB25-A1FD-4CEF-9827-9F464FA3F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329A7-370C-417B-9C02-DE1DF51D9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0823-857B-4989-B14B-A8338C6DF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33A8CE-4E7B-4A75-AC74-72DB1AC2A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6B3B11-7737-4E6C-B80C-C703F13AD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E09F4-FEBF-4445-BDCE-B2A36EAA0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063A-0EFD-4677-9966-DB2763271918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4AF83-08C4-4493-B62F-120BD7DF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50259-A3F6-417A-8627-4BD495A2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0823-857B-4989-B14B-A8338C6DF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23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23C97-A809-4956-A80A-27A18C61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925D5-4042-456E-A05D-C274BAB5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341BD-F7F5-4564-A319-A3453EC69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063A-0EFD-4677-9966-DB2763271918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CBFE6-6E76-4961-8E37-3D8914A33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39AEC-AECB-41E3-9165-7194609F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0823-857B-4989-B14B-A8338C6DF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0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8CC2-540B-4FDC-AAD8-7A96CB4BD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A07727-0F62-48A3-8AE4-C17FDA444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5DA904-F3EC-4694-A865-C94BE3C70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063A-0EFD-4677-9966-DB2763271918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A5FE56-DDA2-432B-8B3A-D9DAD8D5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F60ED6-5811-4D17-95A4-E17B131F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0823-857B-4989-B14B-A8338C6DF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1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F5370-A496-4673-9EC1-639BBD8C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D77AF-EA62-4795-A817-28BA79D3E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EDE86C-9D8F-4233-B8FB-B4A333C9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BC3646-0BF3-48EE-B552-911DB25B2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063A-0EFD-4677-9966-DB2763271918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0A4F44-867F-4F8F-9878-B6BC9F38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FB5C15-A50A-466A-B548-06A9FA19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0823-857B-4989-B14B-A8338C6DF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8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9027D-1E70-477B-9A1B-CE25A93E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76A7C-7BB0-40E0-8DB6-4CBD52AD5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D0AC3A-27B1-4D0E-B00F-924B92C2A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427135-FE1C-4B91-AA07-B84254C0D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EB0F0F-1079-450E-B9CC-8A1756EDEB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0F253C-11F1-493C-B5AF-F0164F3F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063A-0EFD-4677-9966-DB2763271918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0C8CA1-0876-43AF-8E08-E1C93BD6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C563DC-6125-457F-8741-2C33DAE4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0823-857B-4989-B14B-A8338C6DF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69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DBE9D-F36A-4510-9C0A-67572A13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2714EA-9B43-4E5D-8D21-1BB84B90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063A-0EFD-4677-9966-DB2763271918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B2F3BE-A61E-4FF1-815B-4405C6C8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146E05-A49B-4BDB-A9C4-5DE485B2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0823-857B-4989-B14B-A8338C6DF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2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F16917-7DFD-444A-8055-557EB4D7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063A-0EFD-4677-9966-DB2763271918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B384D3-3FF4-4095-AF1B-BC8DD272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EF2D0-3E9B-48D6-BF6F-1E9D4F070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0823-857B-4989-B14B-A8338C6DF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51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D7C8E-5DEF-414D-A125-CB1BE1E9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16AC73-807D-4C91-BA98-C8AAAD167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E1B7C5-627B-44B7-8B90-B5321CD63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DD01C2-A828-4040-8879-DB6F3C5A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063A-0EFD-4677-9966-DB2763271918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5DA2A4-1984-44DD-AD89-B50D10F5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4AB653-3EFA-4150-8462-397DA2A6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0823-857B-4989-B14B-A8338C6DF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28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713F1-6807-4423-9500-133E100E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2FB3EF-A025-48D6-B966-FCD1C33EB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8088-2A14-49BC-8A11-C4447A8FD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16AB91-22CF-492B-BD49-5C8F71C95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063A-0EFD-4677-9966-DB2763271918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84068E-79F6-472B-AD4F-13C5E7D8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305ED8-F41E-4F60-84AE-CC46A314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A0823-857B-4989-B14B-A8338C6DF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65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AC5F6E-0A53-4B4F-A8C1-39C33E71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0AA4D-E9B4-4803-B7F5-9A49AF1DB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F2C9D6-8D8E-4557-9340-896866B98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786F063A-0EFD-4677-9966-DB2763271918}" type="datetimeFigureOut">
              <a:rPr lang="ko-KR" altLang="en-US" smtClean="0"/>
              <a:pPr/>
              <a:t>2021-05-18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0E133-D523-48FA-8DD5-ED36A2216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08711-1A6B-46D2-BBF2-0F9412526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fld id="{3F7A0823-857B-4989-B14B-A8338C6DF1A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10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jp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Relationship Id="rId9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rgilermo/nba-players-stats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2DA00D-E504-4B8C-8BBF-DDE041C50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9082E69-4F80-433A-8941-2768A6E16C63}"/>
              </a:ext>
            </a:extLst>
          </p:cNvPr>
          <p:cNvSpPr/>
          <p:nvPr/>
        </p:nvSpPr>
        <p:spPr>
          <a:xfrm>
            <a:off x="0" y="0"/>
            <a:ext cx="4795935" cy="6858000"/>
          </a:xfrm>
          <a:prstGeom prst="rect">
            <a:avLst/>
          </a:prstGeom>
          <a:gradFill flip="none" rotWithShape="1">
            <a:gsLst>
              <a:gs pos="0">
                <a:srgbClr val="E71224">
                  <a:shade val="30000"/>
                  <a:satMod val="115000"/>
                </a:srgbClr>
              </a:gs>
              <a:gs pos="50000">
                <a:srgbClr val="E71224">
                  <a:shade val="67500"/>
                  <a:satMod val="115000"/>
                </a:srgbClr>
              </a:gs>
              <a:gs pos="100000">
                <a:srgbClr val="E71224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3B8E9-F808-452B-BBF3-B437E8FBA1C6}"/>
              </a:ext>
            </a:extLst>
          </p:cNvPr>
          <p:cNvSpPr txBox="1"/>
          <p:nvPr/>
        </p:nvSpPr>
        <p:spPr>
          <a:xfrm>
            <a:off x="576263" y="1553764"/>
            <a:ext cx="6012704" cy="34163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NBA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PLYAERS</a:t>
            </a:r>
            <a:r>
              <a:rPr lang="ko-KR" altLang="en-US" sz="5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</a:t>
            </a:r>
            <a:endParaRPr lang="en-US" altLang="ko-KR" sz="5400" dirty="0">
              <a:solidFill>
                <a:schemeClr val="bg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데이터 분석</a:t>
            </a:r>
            <a:endParaRPr lang="en-US" altLang="ko-KR" sz="5400" dirty="0">
              <a:solidFill>
                <a:schemeClr val="bg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활용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DB6345-C7E1-4E39-9082-B5857893A980}"/>
              </a:ext>
            </a:extLst>
          </p:cNvPr>
          <p:cNvGrpSpPr/>
          <p:nvPr/>
        </p:nvGrpSpPr>
        <p:grpSpPr>
          <a:xfrm>
            <a:off x="10120559" y="5954222"/>
            <a:ext cx="2116677" cy="747028"/>
            <a:chOff x="10143419" y="5828492"/>
            <a:chExt cx="2116677" cy="747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48FFE7-0FE0-4DEB-88BD-421BEBDF329E}"/>
                </a:ext>
              </a:extLst>
            </p:cNvPr>
            <p:cNvSpPr txBox="1"/>
            <p:nvPr/>
          </p:nvSpPr>
          <p:spPr>
            <a:xfrm>
              <a:off x="10143419" y="5828492"/>
              <a:ext cx="2027745" cy="707886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ADAM</a:t>
              </a:r>
              <a:endParaRPr lang="ko-KR" altLang="en-US" sz="4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CA5514-F0F8-4FFC-A497-4C5F97CD460C}"/>
                </a:ext>
              </a:extLst>
            </p:cNvPr>
            <p:cNvSpPr txBox="1"/>
            <p:nvPr/>
          </p:nvSpPr>
          <p:spPr>
            <a:xfrm>
              <a:off x="10143419" y="6360076"/>
              <a:ext cx="21166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Almost Data Analyst… maybe?</a:t>
              </a:r>
              <a:endParaRPr lang="ko-KR" altLang="en-US" sz="8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D6FB6D-105A-4074-BD39-822B9CD1BE8A}"/>
              </a:ext>
            </a:extLst>
          </p:cNvPr>
          <p:cNvSpPr txBox="1"/>
          <p:nvPr/>
        </p:nvSpPr>
        <p:spPr>
          <a:xfrm>
            <a:off x="-1111041" y="5182161"/>
            <a:ext cx="542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r"/>
            <a:r>
              <a:rPr lang="ko-KR" altLang="en-US" dirty="0" err="1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김민송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박소연 </a:t>
            </a:r>
            <a:r>
              <a:rPr lang="ko-KR" altLang="en-US" dirty="0" err="1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이동렬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김기영</a:t>
            </a:r>
          </a:p>
        </p:txBody>
      </p:sp>
    </p:spTree>
    <p:extLst>
      <p:ext uri="{BB962C8B-B14F-4D97-AF65-F5344CB8AC3E}">
        <p14:creationId xmlns:p14="http://schemas.microsoft.com/office/powerpoint/2010/main" val="113354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F0EEFC-6DFF-427B-9C13-3F9B4807BE79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391E88-1AC4-46D0-ADB4-708842965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AD3E13-CF59-4F77-9982-29E269FCFCD5}"/>
              </a:ext>
            </a:extLst>
          </p:cNvPr>
          <p:cNvSpPr/>
          <p:nvPr/>
        </p:nvSpPr>
        <p:spPr>
          <a:xfrm>
            <a:off x="553464" y="403544"/>
            <a:ext cx="1188146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77464-71BD-4494-BAD6-F455B325B77D}"/>
              </a:ext>
            </a:extLst>
          </p:cNvPr>
          <p:cNvSpPr txBox="1"/>
          <p:nvPr/>
        </p:nvSpPr>
        <p:spPr>
          <a:xfrm>
            <a:off x="460214" y="1478631"/>
            <a:ext cx="142500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전성기 </a:t>
            </a:r>
            <a:r>
              <a:rPr lang="ko-KR" altLang="en-US" sz="140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나이 분석</a:t>
            </a:r>
            <a:endParaRPr lang="ko-KR" altLang="en-US" sz="1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0F207F4-2D69-4AE0-A188-F168841E7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16" y="1789222"/>
            <a:ext cx="3543207" cy="399107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B9A7A83-0D68-470E-A7F2-0AE529CAB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50" y="1789222"/>
            <a:ext cx="3824094" cy="39910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CE36210-3624-4825-8D38-6BC43DB09117}"/>
              </a:ext>
            </a:extLst>
          </p:cNvPr>
          <p:cNvSpPr/>
          <p:nvPr/>
        </p:nvSpPr>
        <p:spPr>
          <a:xfrm>
            <a:off x="2844801" y="714678"/>
            <a:ext cx="8500188" cy="521270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7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28067F9-404D-463A-B427-D703FEEBDD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330"/>
          <a:stretch/>
        </p:blipFill>
        <p:spPr>
          <a:xfrm>
            <a:off x="2937874" y="931247"/>
            <a:ext cx="7854661" cy="25828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8FF2E5-F6E4-4D79-8703-50E498D24AA0}"/>
              </a:ext>
            </a:extLst>
          </p:cNvPr>
          <p:cNvSpPr txBox="1"/>
          <p:nvPr/>
        </p:nvSpPr>
        <p:spPr>
          <a:xfrm>
            <a:off x="280800" y="1938165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코드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93857-F7BC-4F73-9BDC-CD7E68392184}"/>
              </a:ext>
            </a:extLst>
          </p:cNvPr>
          <p:cNvSpPr txBox="1"/>
          <p:nvPr/>
        </p:nvSpPr>
        <p:spPr>
          <a:xfrm>
            <a:off x="280800" y="2437113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시각화 코드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1A299B-BA95-4043-98DC-10B7BDA0A558}"/>
              </a:ext>
            </a:extLst>
          </p:cNvPr>
          <p:cNvSpPr txBox="1"/>
          <p:nvPr/>
        </p:nvSpPr>
        <p:spPr>
          <a:xfrm>
            <a:off x="280800" y="2914415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시각화 결과 해석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C3E58-5F3B-4C80-9561-995A3705D84D}"/>
              </a:ext>
            </a:extLst>
          </p:cNvPr>
          <p:cNvSpPr txBox="1"/>
          <p:nvPr/>
        </p:nvSpPr>
        <p:spPr>
          <a:xfrm>
            <a:off x="280800" y="3336670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 후기</a:t>
            </a:r>
          </a:p>
        </p:txBody>
      </p:sp>
    </p:spTree>
    <p:extLst>
      <p:ext uri="{BB962C8B-B14F-4D97-AF65-F5344CB8AC3E}">
        <p14:creationId xmlns:p14="http://schemas.microsoft.com/office/powerpoint/2010/main" val="44101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F0EEFC-6DFF-427B-9C13-3F9B4807BE79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391E88-1AC4-46D0-ADB4-70884296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AD3E13-CF59-4F77-9982-29E269FCFCD5}"/>
              </a:ext>
            </a:extLst>
          </p:cNvPr>
          <p:cNvSpPr/>
          <p:nvPr/>
        </p:nvSpPr>
        <p:spPr>
          <a:xfrm>
            <a:off x="553464" y="403544"/>
            <a:ext cx="1188146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77464-71BD-4494-BAD6-F455B325B77D}"/>
              </a:ext>
            </a:extLst>
          </p:cNvPr>
          <p:cNvSpPr txBox="1"/>
          <p:nvPr/>
        </p:nvSpPr>
        <p:spPr>
          <a:xfrm>
            <a:off x="460214" y="1478631"/>
            <a:ext cx="142500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전성기 </a:t>
            </a:r>
            <a:r>
              <a:rPr lang="ko-KR" altLang="en-US" sz="140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나이 분석</a:t>
            </a:r>
            <a:endParaRPr lang="ko-KR" altLang="en-US" sz="1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C905D15-1767-49A5-A682-84F1D64C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" t="60864" r="359"/>
          <a:stretch/>
        </p:blipFill>
        <p:spPr>
          <a:xfrm>
            <a:off x="3353405" y="2697332"/>
            <a:ext cx="7482980" cy="12786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C805A8-C867-44A8-B707-9E80F5242874}"/>
              </a:ext>
            </a:extLst>
          </p:cNvPr>
          <p:cNvSpPr txBox="1"/>
          <p:nvPr/>
        </p:nvSpPr>
        <p:spPr>
          <a:xfrm>
            <a:off x="280800" y="1938165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코드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A07A35-4EDD-4DCC-A366-F3A3740A6FF6}"/>
              </a:ext>
            </a:extLst>
          </p:cNvPr>
          <p:cNvSpPr txBox="1"/>
          <p:nvPr/>
        </p:nvSpPr>
        <p:spPr>
          <a:xfrm>
            <a:off x="280800" y="2437113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시각화 코드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4FE5A-200D-426C-BD44-FC16B3FF8764}"/>
              </a:ext>
            </a:extLst>
          </p:cNvPr>
          <p:cNvSpPr txBox="1"/>
          <p:nvPr/>
        </p:nvSpPr>
        <p:spPr>
          <a:xfrm>
            <a:off x="280800" y="2914415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시각화 결과 해석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3ECDD-B37E-4C69-905E-AB77C162522E}"/>
              </a:ext>
            </a:extLst>
          </p:cNvPr>
          <p:cNvSpPr txBox="1"/>
          <p:nvPr/>
        </p:nvSpPr>
        <p:spPr>
          <a:xfrm>
            <a:off x="280800" y="3336670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 후기</a:t>
            </a:r>
          </a:p>
        </p:txBody>
      </p:sp>
    </p:spTree>
    <p:extLst>
      <p:ext uri="{BB962C8B-B14F-4D97-AF65-F5344CB8AC3E}">
        <p14:creationId xmlns:p14="http://schemas.microsoft.com/office/powerpoint/2010/main" val="196051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B6A046-4FA7-4B53-95FD-510E27F40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45" y="0"/>
            <a:ext cx="9136709" cy="685253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927730-59F3-445B-BDF5-51488AF806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93"/>
          <a:stretch/>
        </p:blipFill>
        <p:spPr>
          <a:xfrm>
            <a:off x="4858280" y="705625"/>
            <a:ext cx="1163562" cy="10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2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4" name="내용 개체 틀 6">
            <a:extLst>
              <a:ext uri="{FF2B5EF4-FFF2-40B4-BE49-F238E27FC236}">
                <a16:creationId xmlns:a16="http://schemas.microsoft.com/office/drawing/2014/main" id="{37822612-6584-41C7-AA64-82FFDDA01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03" y="1000131"/>
            <a:ext cx="5554803" cy="48017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518973-6C35-4462-B646-0ECBA67DA6C8}"/>
              </a:ext>
            </a:extLst>
          </p:cNvPr>
          <p:cNvSpPr/>
          <p:nvPr/>
        </p:nvSpPr>
        <p:spPr>
          <a:xfrm>
            <a:off x="7075845" y="5617211"/>
            <a:ext cx="4246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8238BA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# PG(</a:t>
            </a:r>
            <a:r>
              <a:rPr lang="ko-KR" altLang="en-US" dirty="0">
                <a:solidFill>
                  <a:srgbClr val="8238BA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포인트가드</a:t>
            </a:r>
            <a:r>
              <a:rPr lang="en-US" altLang="ko-KR" dirty="0">
                <a:solidFill>
                  <a:srgbClr val="8238BA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): </a:t>
            </a:r>
            <a:r>
              <a:rPr lang="ko-KR" altLang="en-US" dirty="0">
                <a:solidFill>
                  <a:srgbClr val="8238BA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노련함</a:t>
            </a:r>
            <a:r>
              <a:rPr lang="en-US" altLang="ko-KR" dirty="0">
                <a:solidFill>
                  <a:srgbClr val="8238BA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, </a:t>
            </a:r>
            <a:r>
              <a:rPr lang="ko-KR" altLang="en-US" dirty="0">
                <a:solidFill>
                  <a:srgbClr val="8238BA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플레이메이커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BFA6FA-4E59-4E0C-BF85-A129CB0276D9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6F0EEFC-6DFF-427B-9C13-3F9B4807BE79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391E88-1AC4-46D0-ADB4-708842965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AD3E13-CF59-4F77-9982-29E269FCFCD5}"/>
                </a:ext>
              </a:extLst>
            </p:cNvPr>
            <p:cNvSpPr/>
            <p:nvPr/>
          </p:nvSpPr>
          <p:spPr>
            <a:xfrm>
              <a:off x="553464" y="403544"/>
              <a:ext cx="1188146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077464-71BD-4494-BAD6-F455B325B77D}"/>
                </a:ext>
              </a:extLst>
            </p:cNvPr>
            <p:cNvSpPr txBox="1"/>
            <p:nvPr/>
          </p:nvSpPr>
          <p:spPr>
            <a:xfrm>
              <a:off x="460214" y="1478631"/>
              <a:ext cx="142500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전성기 </a:t>
              </a:r>
              <a:r>
                <a:rPr lang="ko-KR" altLang="en-US" sz="140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나이 분석</a:t>
              </a:r>
              <a:endPara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483E86-8DF3-4A53-8760-13F86C3ECC01}"/>
                </a:ext>
              </a:extLst>
            </p:cNvPr>
            <p:cNvSpPr txBox="1"/>
            <p:nvPr/>
          </p:nvSpPr>
          <p:spPr>
            <a:xfrm>
              <a:off x="280800" y="193816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83DCC2-826E-40AC-BDF4-0DBC47BA4B03}"/>
                </a:ext>
              </a:extLst>
            </p:cNvPr>
            <p:cNvSpPr txBox="1"/>
            <p:nvPr/>
          </p:nvSpPr>
          <p:spPr>
            <a:xfrm>
              <a:off x="280800" y="2437113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코드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2DFB4E-1423-43D1-B26A-18F251EB1785}"/>
                </a:ext>
              </a:extLst>
            </p:cNvPr>
            <p:cNvSpPr txBox="1"/>
            <p:nvPr/>
          </p:nvSpPr>
          <p:spPr>
            <a:xfrm>
              <a:off x="280800" y="2914415"/>
              <a:ext cx="1730051" cy="338554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결과 해석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57BC77-C000-4F04-9985-6000CF9B0851}"/>
                </a:ext>
              </a:extLst>
            </p:cNvPr>
            <p:cNvSpPr txBox="1"/>
            <p:nvPr/>
          </p:nvSpPr>
          <p:spPr>
            <a:xfrm>
              <a:off x="280800" y="3336670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연구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11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B6A046-4FA7-4B53-95FD-510E27F40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45" y="0"/>
            <a:ext cx="9136709" cy="685253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012072-9312-4389-B193-CC630DACC2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93"/>
          <a:stretch/>
        </p:blipFill>
        <p:spPr>
          <a:xfrm>
            <a:off x="3110961" y="1791762"/>
            <a:ext cx="1163562" cy="10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8C0F95-EF26-415C-B3A9-8EDC13CDAB7A}"/>
              </a:ext>
            </a:extLst>
          </p:cNvPr>
          <p:cNvGrpSpPr/>
          <p:nvPr/>
        </p:nvGrpSpPr>
        <p:grpSpPr>
          <a:xfrm>
            <a:off x="3666207" y="1145360"/>
            <a:ext cx="5149558" cy="4351338"/>
            <a:chOff x="4566093" y="1145360"/>
            <a:chExt cx="5149558" cy="4351338"/>
          </a:xfrm>
        </p:grpSpPr>
        <p:pic>
          <p:nvPicPr>
            <p:cNvPr id="15" name="내용 개체 틀 4">
              <a:extLst>
                <a:ext uri="{FF2B5EF4-FFF2-40B4-BE49-F238E27FC236}">
                  <a16:creationId xmlns:a16="http://schemas.microsoft.com/office/drawing/2014/main" id="{D489670A-4783-40C3-AD18-1152FDA88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093" y="1145360"/>
              <a:ext cx="5033757" cy="4351338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B21F4D-AA5E-42C5-95C8-52EEE08642EA}"/>
                </a:ext>
              </a:extLst>
            </p:cNvPr>
            <p:cNvSpPr/>
            <p:nvPr/>
          </p:nvSpPr>
          <p:spPr>
            <a:xfrm>
              <a:off x="7198773" y="2748735"/>
              <a:ext cx="2516878" cy="1325563"/>
            </a:xfrm>
            <a:prstGeom prst="rect">
              <a:avLst/>
            </a:prstGeom>
            <a:noFill/>
            <a:ln w="381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7CBE141-5CFB-4BBE-AFE4-3E6BCEEA8D1B}"/>
                </a:ext>
              </a:extLst>
            </p:cNvPr>
            <p:cNvSpPr/>
            <p:nvPr/>
          </p:nvSpPr>
          <p:spPr>
            <a:xfrm>
              <a:off x="4681894" y="1423172"/>
              <a:ext cx="2401077" cy="1325563"/>
            </a:xfrm>
            <a:prstGeom prst="rect">
              <a:avLst/>
            </a:prstGeom>
            <a:noFill/>
            <a:ln w="381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7191F5-F327-49D0-848D-DF6DF2E6348B}"/>
                </a:ext>
              </a:extLst>
            </p:cNvPr>
            <p:cNvSpPr/>
            <p:nvPr/>
          </p:nvSpPr>
          <p:spPr>
            <a:xfrm>
              <a:off x="4566093" y="4171135"/>
              <a:ext cx="2574780" cy="132556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F81B4C-281E-4353-971E-602C09351EDF}"/>
              </a:ext>
            </a:extLst>
          </p:cNvPr>
          <p:cNvSpPr/>
          <p:nvPr/>
        </p:nvSpPr>
        <p:spPr>
          <a:xfrm>
            <a:off x="7330461" y="5619746"/>
            <a:ext cx="3966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# SG(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슈팅가드</a:t>
            </a:r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):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득점 중심</a:t>
            </a:r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중거리 슛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1A82DB0-5F72-49E2-A228-65F31C298740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1307C35-6A85-4D0D-BA40-A342267E79ED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2797396-CC2A-41EB-8301-E8267D2B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8E7797E-1796-4CA1-A093-839AF8478E6A}"/>
                </a:ext>
              </a:extLst>
            </p:cNvPr>
            <p:cNvSpPr/>
            <p:nvPr/>
          </p:nvSpPr>
          <p:spPr>
            <a:xfrm>
              <a:off x="553464" y="403544"/>
              <a:ext cx="1188146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CBB5DC2-B982-4180-B1E3-1D27C3F9286F}"/>
                </a:ext>
              </a:extLst>
            </p:cNvPr>
            <p:cNvSpPr txBox="1"/>
            <p:nvPr/>
          </p:nvSpPr>
          <p:spPr>
            <a:xfrm>
              <a:off x="460214" y="1478631"/>
              <a:ext cx="142500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전성기 </a:t>
              </a:r>
              <a:r>
                <a:rPr lang="ko-KR" altLang="en-US" sz="140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나이 분석</a:t>
              </a:r>
              <a:endPara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104FCE-24F4-4EB8-BF1F-1C311948F4A4}"/>
                </a:ext>
              </a:extLst>
            </p:cNvPr>
            <p:cNvSpPr txBox="1"/>
            <p:nvPr/>
          </p:nvSpPr>
          <p:spPr>
            <a:xfrm>
              <a:off x="280800" y="193816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5F390F-990F-4465-996D-EDC7F9129F1D}"/>
                </a:ext>
              </a:extLst>
            </p:cNvPr>
            <p:cNvSpPr txBox="1"/>
            <p:nvPr/>
          </p:nvSpPr>
          <p:spPr>
            <a:xfrm>
              <a:off x="280800" y="2437113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코드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70D4C6-DD46-43AF-A459-B5B440882B01}"/>
                </a:ext>
              </a:extLst>
            </p:cNvPr>
            <p:cNvSpPr txBox="1"/>
            <p:nvPr/>
          </p:nvSpPr>
          <p:spPr>
            <a:xfrm>
              <a:off x="280800" y="2914415"/>
              <a:ext cx="1730051" cy="338554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결과 해석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BE2340-6EE1-4762-B1E4-75531B4A174D}"/>
                </a:ext>
              </a:extLst>
            </p:cNvPr>
            <p:cNvSpPr txBox="1"/>
            <p:nvPr/>
          </p:nvSpPr>
          <p:spPr>
            <a:xfrm>
              <a:off x="280800" y="3336670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연구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42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B6A046-4FA7-4B53-95FD-510E27F40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45" y="0"/>
            <a:ext cx="9136709" cy="6852531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04BE62-3846-4C42-A016-99B694AFE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93"/>
          <a:stretch/>
        </p:blipFill>
        <p:spPr>
          <a:xfrm>
            <a:off x="8380471" y="4881477"/>
            <a:ext cx="1163562" cy="10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7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B7832D-C004-4CAE-921B-7FC1503E9D66}"/>
              </a:ext>
            </a:extLst>
          </p:cNvPr>
          <p:cNvGrpSpPr/>
          <p:nvPr/>
        </p:nvGrpSpPr>
        <p:grpSpPr>
          <a:xfrm>
            <a:off x="3358055" y="1225335"/>
            <a:ext cx="6114519" cy="4351338"/>
            <a:chOff x="3982169" y="1253330"/>
            <a:chExt cx="6114519" cy="4351338"/>
          </a:xfrm>
        </p:grpSpPr>
        <p:pic>
          <p:nvPicPr>
            <p:cNvPr id="15" name="내용 개체 틀 4">
              <a:extLst>
                <a:ext uri="{FF2B5EF4-FFF2-40B4-BE49-F238E27FC236}">
                  <a16:creationId xmlns:a16="http://schemas.microsoft.com/office/drawing/2014/main" id="{F925C71E-6041-48D2-B922-EE1D9C0F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169" y="1253330"/>
              <a:ext cx="6114519" cy="4351338"/>
            </a:xfrm>
            <a:prstGeom prst="rect">
              <a:avLst/>
            </a:prstGeom>
            <a:solidFill>
              <a:srgbClr val="00B050">
                <a:alpha val="33000"/>
              </a:srgbClr>
            </a:solidFill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059153A-135D-47A7-9A65-DEC35A619254}"/>
                </a:ext>
              </a:extLst>
            </p:cNvPr>
            <p:cNvSpPr/>
            <p:nvPr/>
          </p:nvSpPr>
          <p:spPr>
            <a:xfrm>
              <a:off x="6282089" y="2075093"/>
              <a:ext cx="419879" cy="452178"/>
            </a:xfrm>
            <a:prstGeom prst="ellipse">
              <a:avLst/>
            </a:prstGeom>
            <a:solidFill>
              <a:srgbClr val="FFC000">
                <a:alpha val="33000"/>
              </a:srgbClr>
            </a:solidFill>
            <a:ln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15E1F43-C686-46E8-8042-05828917D9EA}"/>
                </a:ext>
              </a:extLst>
            </p:cNvPr>
            <p:cNvSpPr/>
            <p:nvPr/>
          </p:nvSpPr>
          <p:spPr>
            <a:xfrm>
              <a:off x="6170121" y="5043535"/>
              <a:ext cx="419879" cy="452178"/>
            </a:xfrm>
            <a:prstGeom prst="ellipse">
              <a:avLst/>
            </a:prstGeom>
            <a:solidFill>
              <a:srgbClr val="FFC000">
                <a:alpha val="33000"/>
              </a:srgbClr>
            </a:solidFill>
            <a:ln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948FE0F-5B2A-44A1-918A-0F37290DD78B}"/>
                </a:ext>
              </a:extLst>
            </p:cNvPr>
            <p:cNvSpPr/>
            <p:nvPr/>
          </p:nvSpPr>
          <p:spPr>
            <a:xfrm>
              <a:off x="9278631" y="4934678"/>
              <a:ext cx="419879" cy="452178"/>
            </a:xfrm>
            <a:prstGeom prst="ellipse">
              <a:avLst/>
            </a:prstGeom>
            <a:solidFill>
              <a:srgbClr val="FFC000">
                <a:alpha val="33000"/>
              </a:srgbClr>
            </a:solidFill>
            <a:ln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D2365B5-52B8-4A7C-A11A-B7150B028975}"/>
                </a:ext>
              </a:extLst>
            </p:cNvPr>
            <p:cNvSpPr/>
            <p:nvPr/>
          </p:nvSpPr>
          <p:spPr>
            <a:xfrm>
              <a:off x="9278631" y="1995293"/>
              <a:ext cx="419879" cy="452178"/>
            </a:xfrm>
            <a:prstGeom prst="ellipse">
              <a:avLst/>
            </a:prstGeom>
            <a:solidFill>
              <a:srgbClr val="FFC000">
                <a:alpha val="33000"/>
              </a:srgbClr>
            </a:solidFill>
            <a:ln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C3141BA-3FF6-4173-9FA2-62ABBBFBBF15}"/>
                </a:ext>
              </a:extLst>
            </p:cNvPr>
            <p:cNvSpPr/>
            <p:nvPr/>
          </p:nvSpPr>
          <p:spPr>
            <a:xfrm>
              <a:off x="6072150" y="3588982"/>
              <a:ext cx="419879" cy="452178"/>
            </a:xfrm>
            <a:prstGeom prst="ellipse">
              <a:avLst/>
            </a:prstGeom>
            <a:solidFill>
              <a:srgbClr val="FFC000">
                <a:alpha val="33000"/>
              </a:srgbClr>
            </a:solidFill>
            <a:ln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40B7272-D3E0-41BC-8267-17D2957AAF0B}"/>
                </a:ext>
              </a:extLst>
            </p:cNvPr>
            <p:cNvSpPr/>
            <p:nvPr/>
          </p:nvSpPr>
          <p:spPr>
            <a:xfrm>
              <a:off x="9068691" y="3605600"/>
              <a:ext cx="419879" cy="452178"/>
            </a:xfrm>
            <a:prstGeom prst="ellipse">
              <a:avLst/>
            </a:prstGeom>
            <a:solidFill>
              <a:srgbClr val="FFC000">
                <a:alpha val="33000"/>
              </a:srgbClr>
            </a:solidFill>
            <a:ln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CDD6B60-A69A-4A71-A219-1F21EC85911B}"/>
                </a:ext>
              </a:extLst>
            </p:cNvPr>
            <p:cNvSpPr/>
            <p:nvPr/>
          </p:nvSpPr>
          <p:spPr>
            <a:xfrm>
              <a:off x="6619549" y="1622915"/>
              <a:ext cx="419879" cy="452178"/>
            </a:xfrm>
            <a:prstGeom prst="ellipse">
              <a:avLst/>
            </a:prstGeom>
            <a:solidFill>
              <a:srgbClr val="00B0F0">
                <a:alpha val="3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0845D58-7373-4CEB-A877-5DED9E1E06DF}"/>
                </a:ext>
              </a:extLst>
            </p:cNvPr>
            <p:cNvSpPr/>
            <p:nvPr/>
          </p:nvSpPr>
          <p:spPr>
            <a:xfrm>
              <a:off x="6492028" y="3027849"/>
              <a:ext cx="419879" cy="452178"/>
            </a:xfrm>
            <a:prstGeom prst="ellipse">
              <a:avLst/>
            </a:prstGeom>
            <a:solidFill>
              <a:srgbClr val="00B0F0">
                <a:alpha val="3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D09BCE2-F758-4145-855C-70883B76FB40}"/>
                </a:ext>
              </a:extLst>
            </p:cNvPr>
            <p:cNvSpPr/>
            <p:nvPr/>
          </p:nvSpPr>
          <p:spPr>
            <a:xfrm>
              <a:off x="9599125" y="2989032"/>
              <a:ext cx="419879" cy="452178"/>
            </a:xfrm>
            <a:prstGeom prst="ellipse">
              <a:avLst/>
            </a:prstGeom>
            <a:solidFill>
              <a:srgbClr val="00B0F0">
                <a:alpha val="3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9993654-30E0-4B2B-9AB1-66C60A01712B}"/>
                </a:ext>
              </a:extLst>
            </p:cNvPr>
            <p:cNvSpPr/>
            <p:nvPr/>
          </p:nvSpPr>
          <p:spPr>
            <a:xfrm>
              <a:off x="9599124" y="4318110"/>
              <a:ext cx="419879" cy="452178"/>
            </a:xfrm>
            <a:prstGeom prst="ellipse">
              <a:avLst/>
            </a:prstGeom>
            <a:solidFill>
              <a:srgbClr val="00B0F0">
                <a:alpha val="3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5DD9B95-BDBC-43E0-AADE-F7D3D0A6E91F}"/>
                </a:ext>
              </a:extLst>
            </p:cNvPr>
            <p:cNvSpPr/>
            <p:nvPr/>
          </p:nvSpPr>
          <p:spPr>
            <a:xfrm>
              <a:off x="6492028" y="4421775"/>
              <a:ext cx="419879" cy="452178"/>
            </a:xfrm>
            <a:prstGeom prst="ellipse">
              <a:avLst/>
            </a:prstGeom>
            <a:solidFill>
              <a:srgbClr val="00B0F0">
                <a:alpha val="33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1C66E5-4D18-4FF2-9388-8301C97C693A}"/>
              </a:ext>
            </a:extLst>
          </p:cNvPr>
          <p:cNvSpPr/>
          <p:nvPr/>
        </p:nvSpPr>
        <p:spPr>
          <a:xfrm>
            <a:off x="7651332" y="5590963"/>
            <a:ext cx="359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# SF(</a:t>
            </a:r>
            <a:r>
              <a:rPr lang="ko-KR" altLang="en-US" dirty="0" err="1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스몰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포워드</a:t>
            </a:r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):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적극성</a:t>
            </a:r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부상 多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5F14805-51F9-4095-834B-DC34A0828BBB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4519975-BF31-4661-9154-D7BBEF602FB0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C45D205-FB0A-4FFE-8DEE-5E9044984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0BF6FB9-F6D5-4915-AEE3-CE2C1FB3729A}"/>
                </a:ext>
              </a:extLst>
            </p:cNvPr>
            <p:cNvSpPr/>
            <p:nvPr/>
          </p:nvSpPr>
          <p:spPr>
            <a:xfrm>
              <a:off x="553464" y="403544"/>
              <a:ext cx="1188146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74345A-8F56-43C1-BB12-237EE8DCC0CF}"/>
                </a:ext>
              </a:extLst>
            </p:cNvPr>
            <p:cNvSpPr txBox="1"/>
            <p:nvPr/>
          </p:nvSpPr>
          <p:spPr>
            <a:xfrm>
              <a:off x="460214" y="1478631"/>
              <a:ext cx="142500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전성기 </a:t>
              </a:r>
              <a:r>
                <a:rPr lang="ko-KR" altLang="en-US" sz="140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나이 분석</a:t>
              </a:r>
              <a:endPara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198E4B-B5C5-449A-BC31-8EE176E4A850}"/>
                </a:ext>
              </a:extLst>
            </p:cNvPr>
            <p:cNvSpPr txBox="1"/>
            <p:nvPr/>
          </p:nvSpPr>
          <p:spPr>
            <a:xfrm>
              <a:off x="280800" y="193816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C76153-63B6-4CD9-A93C-A5E082081203}"/>
                </a:ext>
              </a:extLst>
            </p:cNvPr>
            <p:cNvSpPr txBox="1"/>
            <p:nvPr/>
          </p:nvSpPr>
          <p:spPr>
            <a:xfrm>
              <a:off x="280800" y="2437113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코드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80268B-3685-49BF-9C9D-B5F918B31B27}"/>
                </a:ext>
              </a:extLst>
            </p:cNvPr>
            <p:cNvSpPr txBox="1"/>
            <p:nvPr/>
          </p:nvSpPr>
          <p:spPr>
            <a:xfrm>
              <a:off x="280800" y="2914415"/>
              <a:ext cx="1730051" cy="338554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결과 해석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07ACF2-ECE2-4A21-989C-490FA6E470DF}"/>
                </a:ext>
              </a:extLst>
            </p:cNvPr>
            <p:cNvSpPr txBox="1"/>
            <p:nvPr/>
          </p:nvSpPr>
          <p:spPr>
            <a:xfrm>
              <a:off x="280800" y="3336670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연구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151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B6A046-4FA7-4B53-95FD-510E27F40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45" y="0"/>
            <a:ext cx="9136709" cy="685253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7E4A94-3123-42C1-A9C6-249864F7DB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93"/>
          <a:stretch/>
        </p:blipFill>
        <p:spPr>
          <a:xfrm>
            <a:off x="3460603" y="4560892"/>
            <a:ext cx="1163562" cy="10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41EAB5-64BC-45C4-86BE-AC64497EEFF4}"/>
              </a:ext>
            </a:extLst>
          </p:cNvPr>
          <p:cNvGrpSpPr/>
          <p:nvPr/>
        </p:nvGrpSpPr>
        <p:grpSpPr>
          <a:xfrm>
            <a:off x="3315679" y="988887"/>
            <a:ext cx="5560641" cy="4556479"/>
            <a:chOff x="4438031" y="1145360"/>
            <a:chExt cx="5025282" cy="4351338"/>
          </a:xfrm>
        </p:grpSpPr>
        <p:pic>
          <p:nvPicPr>
            <p:cNvPr id="15" name="내용 개체 틀 4">
              <a:extLst>
                <a:ext uri="{FF2B5EF4-FFF2-40B4-BE49-F238E27FC236}">
                  <a16:creationId xmlns:a16="http://schemas.microsoft.com/office/drawing/2014/main" id="{34015B9D-87B5-4FDB-9686-D195C6AA2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031" y="1145360"/>
              <a:ext cx="5025282" cy="4351338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041922F-398D-4AB6-A0CF-AD030293B964}"/>
                </a:ext>
              </a:extLst>
            </p:cNvPr>
            <p:cNvSpPr/>
            <p:nvPr/>
          </p:nvSpPr>
          <p:spPr>
            <a:xfrm>
              <a:off x="6950672" y="1355703"/>
              <a:ext cx="2512638" cy="1325563"/>
            </a:xfrm>
            <a:prstGeom prst="rect">
              <a:avLst/>
            </a:prstGeom>
            <a:noFill/>
            <a:ln w="381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2D06BA4-F436-477E-89E0-F01EF7CBCE35}"/>
                </a:ext>
              </a:extLst>
            </p:cNvPr>
            <p:cNvSpPr/>
            <p:nvPr/>
          </p:nvSpPr>
          <p:spPr>
            <a:xfrm>
              <a:off x="4438031" y="1362863"/>
              <a:ext cx="2456862" cy="1318404"/>
            </a:xfrm>
            <a:prstGeom prst="rect">
              <a:avLst/>
            </a:prstGeom>
            <a:noFill/>
            <a:ln w="381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B81F112-A56D-41E3-968C-E1B2A70D8670}"/>
                </a:ext>
              </a:extLst>
            </p:cNvPr>
            <p:cNvSpPr/>
            <p:nvPr/>
          </p:nvSpPr>
          <p:spPr>
            <a:xfrm>
              <a:off x="6950672" y="2748735"/>
              <a:ext cx="2512638" cy="1395543"/>
            </a:xfrm>
            <a:prstGeom prst="rect">
              <a:avLst/>
            </a:prstGeom>
            <a:noFill/>
            <a:ln w="381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CAA09C-3693-4347-8F81-AE5ECB023DFB}"/>
              </a:ext>
            </a:extLst>
          </p:cNvPr>
          <p:cNvSpPr/>
          <p:nvPr/>
        </p:nvSpPr>
        <p:spPr>
          <a:xfrm>
            <a:off x="8056723" y="5592991"/>
            <a:ext cx="3116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# PF(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파워 포워드</a:t>
            </a:r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): C &gt; &amp; SF&lt;</a:t>
            </a:r>
            <a:endParaRPr lang="ko-KR" altLang="en-US" dirty="0">
              <a:solidFill>
                <a:srgbClr val="7030A0"/>
              </a:solidFill>
              <a:highlight>
                <a:srgbClr val="FFFF00"/>
              </a:highligh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3BB80B-1EAC-4837-B214-5B32EACB91DD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036768D-A383-4C96-979A-9C368D774416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83BB35C-8044-430D-9788-776768A8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0AAEE09-2AD2-4DB7-B186-01E7A2D95B3C}"/>
                </a:ext>
              </a:extLst>
            </p:cNvPr>
            <p:cNvSpPr/>
            <p:nvPr/>
          </p:nvSpPr>
          <p:spPr>
            <a:xfrm>
              <a:off x="553464" y="403544"/>
              <a:ext cx="1188146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6BA362-34A7-41C0-ADA2-980F391C8A57}"/>
                </a:ext>
              </a:extLst>
            </p:cNvPr>
            <p:cNvSpPr txBox="1"/>
            <p:nvPr/>
          </p:nvSpPr>
          <p:spPr>
            <a:xfrm>
              <a:off x="460214" y="1478631"/>
              <a:ext cx="142500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전성기 </a:t>
              </a:r>
              <a:r>
                <a:rPr lang="ko-KR" altLang="en-US" sz="140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나이 분석</a:t>
              </a:r>
              <a:endPara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30A12F-365C-4181-B4A8-B82B536C27AB}"/>
                </a:ext>
              </a:extLst>
            </p:cNvPr>
            <p:cNvSpPr txBox="1"/>
            <p:nvPr/>
          </p:nvSpPr>
          <p:spPr>
            <a:xfrm>
              <a:off x="280800" y="193816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80C470A-1816-4F01-AF35-C1D4E69C4C53}"/>
                </a:ext>
              </a:extLst>
            </p:cNvPr>
            <p:cNvSpPr txBox="1"/>
            <p:nvPr/>
          </p:nvSpPr>
          <p:spPr>
            <a:xfrm>
              <a:off x="280800" y="2437113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코드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89900B-2280-44F0-880D-DFFACF274ED6}"/>
                </a:ext>
              </a:extLst>
            </p:cNvPr>
            <p:cNvSpPr txBox="1"/>
            <p:nvPr/>
          </p:nvSpPr>
          <p:spPr>
            <a:xfrm>
              <a:off x="280800" y="2914415"/>
              <a:ext cx="1730051" cy="338554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결과 해석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3F56FF-56A4-423C-B000-F512EF1C6696}"/>
                </a:ext>
              </a:extLst>
            </p:cNvPr>
            <p:cNvSpPr txBox="1"/>
            <p:nvPr/>
          </p:nvSpPr>
          <p:spPr>
            <a:xfrm>
              <a:off x="280800" y="3336670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연구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832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A84654F-2187-42CC-B69C-5FACF6DDE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85"/>
          <a:stretch>
            <a:fillRect/>
          </a:stretch>
        </p:blipFill>
        <p:spPr>
          <a:xfrm>
            <a:off x="-3990255" y="-292100"/>
            <a:ext cx="8613056" cy="7556500"/>
          </a:xfrm>
          <a:custGeom>
            <a:avLst/>
            <a:gdLst>
              <a:gd name="connsiteX0" fmla="*/ 1303006 w 8484585"/>
              <a:gd name="connsiteY0" fmla="*/ 0 h 7443788"/>
              <a:gd name="connsiteX1" fmla="*/ 6902178 w 8484585"/>
              <a:gd name="connsiteY1" fmla="*/ 0 h 7443788"/>
              <a:gd name="connsiteX2" fmla="*/ 7048945 w 8484585"/>
              <a:gd name="connsiteY2" fmla="*/ 134120 h 7443788"/>
              <a:gd name="connsiteX3" fmla="*/ 8484585 w 8484585"/>
              <a:gd name="connsiteY3" fmla="*/ 3556000 h 7443788"/>
              <a:gd name="connsiteX4" fmla="*/ 6552606 w 8484585"/>
              <a:gd name="connsiteY4" fmla="*/ 7389299 h 7443788"/>
              <a:gd name="connsiteX5" fmla="*/ 6472038 w 8484585"/>
              <a:gd name="connsiteY5" fmla="*/ 7443788 h 7443788"/>
              <a:gd name="connsiteX6" fmla="*/ 1733146 w 8484585"/>
              <a:gd name="connsiteY6" fmla="*/ 7443788 h 7443788"/>
              <a:gd name="connsiteX7" fmla="*/ 1652578 w 8484585"/>
              <a:gd name="connsiteY7" fmla="*/ 7389299 h 7443788"/>
              <a:gd name="connsiteX8" fmla="*/ 64958 w 8484585"/>
              <a:gd name="connsiteY8" fmla="*/ 5355403 h 7443788"/>
              <a:gd name="connsiteX9" fmla="*/ 0 w 8484585"/>
              <a:gd name="connsiteY9" fmla="*/ 5168172 h 7443788"/>
              <a:gd name="connsiteX10" fmla="*/ 0 w 8484585"/>
              <a:gd name="connsiteY10" fmla="*/ 1943829 h 7443788"/>
              <a:gd name="connsiteX11" fmla="*/ 64958 w 8484585"/>
              <a:gd name="connsiteY11" fmla="*/ 1756598 h 7443788"/>
              <a:gd name="connsiteX12" fmla="*/ 1156239 w 8484585"/>
              <a:gd name="connsiteY12" fmla="*/ 134120 h 744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84585" h="7443788">
                <a:moveTo>
                  <a:pt x="1303006" y="0"/>
                </a:moveTo>
                <a:lnTo>
                  <a:pt x="6902178" y="0"/>
                </a:lnTo>
                <a:lnTo>
                  <a:pt x="7048945" y="134120"/>
                </a:lnTo>
                <a:cubicBezTo>
                  <a:pt x="7930889" y="979759"/>
                  <a:pt x="8484585" y="2199665"/>
                  <a:pt x="8484585" y="3556000"/>
                </a:cubicBezTo>
                <a:cubicBezTo>
                  <a:pt x="8484585" y="5151689"/>
                  <a:pt x="7718224" y="6558548"/>
                  <a:pt x="6552606" y="7389299"/>
                </a:cubicBezTo>
                <a:lnTo>
                  <a:pt x="6472038" y="7443788"/>
                </a:lnTo>
                <a:lnTo>
                  <a:pt x="1733146" y="7443788"/>
                </a:lnTo>
                <a:lnTo>
                  <a:pt x="1652578" y="7389299"/>
                </a:lnTo>
                <a:cubicBezTo>
                  <a:pt x="953208" y="6890848"/>
                  <a:pt x="397569" y="6184999"/>
                  <a:pt x="64958" y="5355403"/>
                </a:cubicBezTo>
                <a:lnTo>
                  <a:pt x="0" y="5168172"/>
                </a:lnTo>
                <a:lnTo>
                  <a:pt x="0" y="1943829"/>
                </a:lnTo>
                <a:lnTo>
                  <a:pt x="64958" y="1756598"/>
                </a:lnTo>
                <a:cubicBezTo>
                  <a:pt x="314416" y="1134401"/>
                  <a:pt x="689328" y="581811"/>
                  <a:pt x="1156239" y="134120"/>
                </a:cubicBezTo>
                <a:close/>
              </a:path>
            </a:pathLst>
          </a:custGeom>
          <a:effectLst>
            <a:softEdge rad="254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17E091-DEDF-4778-8FC4-700075BBAF71}"/>
              </a:ext>
            </a:extLst>
          </p:cNvPr>
          <p:cNvSpPr txBox="1"/>
          <p:nvPr/>
        </p:nvSpPr>
        <p:spPr>
          <a:xfrm>
            <a:off x="4762500" y="779799"/>
            <a:ext cx="3023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INDEX</a:t>
            </a:r>
            <a:endParaRPr lang="ko-KR" altLang="en-US" sz="6000" dirty="0">
              <a:solidFill>
                <a:schemeClr val="bg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51C7A49-453B-4CB2-8B18-0DAB3B161040}"/>
              </a:ext>
            </a:extLst>
          </p:cNvPr>
          <p:cNvSpPr txBox="1">
            <a:spLocks/>
          </p:cNvSpPr>
          <p:nvPr/>
        </p:nvSpPr>
        <p:spPr>
          <a:xfrm>
            <a:off x="5422900" y="1818759"/>
            <a:ext cx="6070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 주제 소개</a:t>
            </a:r>
            <a:endParaRPr lang="en-US" altLang="ko-KR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데이터 소개</a:t>
            </a:r>
            <a:endParaRPr lang="en-US" altLang="ko-KR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r>
              <a:rPr lang="en-US" altLang="ko-KR" sz="3200" baseline="30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ST</a:t>
            </a:r>
            <a:r>
              <a:rPr lang="en-US" altLang="ko-KR" sz="32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전성기 나이 분석 연구</a:t>
            </a:r>
            <a:endParaRPr lang="en-US" altLang="ko-KR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en-US" altLang="ko-KR" sz="3200" baseline="30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ND</a:t>
            </a:r>
            <a:r>
              <a:rPr lang="en-US" altLang="ko-KR" sz="32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MVP </a:t>
            </a:r>
            <a:r>
              <a:rPr lang="ko-KR" altLang="en-US" sz="32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예측모델</a:t>
            </a:r>
            <a:endParaRPr lang="en-US" altLang="ko-KR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결론</a:t>
            </a:r>
            <a:endParaRPr lang="en-US" altLang="ko-KR" sz="32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766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B6A046-4FA7-4B53-95FD-510E27F40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45" y="0"/>
            <a:ext cx="9136709" cy="685253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0DBFEE-8495-464D-A1CE-4DE21C912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93"/>
          <a:stretch/>
        </p:blipFill>
        <p:spPr>
          <a:xfrm>
            <a:off x="7216909" y="3762144"/>
            <a:ext cx="1163562" cy="10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BF22EE-CA19-4456-8424-F65F46E9990F}"/>
              </a:ext>
            </a:extLst>
          </p:cNvPr>
          <p:cNvGrpSpPr/>
          <p:nvPr/>
        </p:nvGrpSpPr>
        <p:grpSpPr>
          <a:xfrm>
            <a:off x="3232680" y="1253330"/>
            <a:ext cx="6114519" cy="4351338"/>
            <a:chOff x="3895083" y="1253330"/>
            <a:chExt cx="6114519" cy="4351338"/>
          </a:xfrm>
        </p:grpSpPr>
        <p:pic>
          <p:nvPicPr>
            <p:cNvPr id="20" name="내용 개체 틀 6" descr="텍스트, 지도, 하늘이(가) 표시된 사진&#10;&#10;자동 생성된 설명">
              <a:extLst>
                <a:ext uri="{FF2B5EF4-FFF2-40B4-BE49-F238E27FC236}">
                  <a16:creationId xmlns:a16="http://schemas.microsoft.com/office/drawing/2014/main" id="{5BAE6812-92C4-4A91-9D9C-BC729649C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083" y="1253330"/>
              <a:ext cx="6114519" cy="4351338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7D7056-A8B1-4D43-A18C-CE1DAC09E8F7}"/>
                </a:ext>
              </a:extLst>
            </p:cNvPr>
            <p:cNvSpPr/>
            <p:nvPr/>
          </p:nvSpPr>
          <p:spPr>
            <a:xfrm>
              <a:off x="4085137" y="2856705"/>
              <a:ext cx="2867205" cy="1318404"/>
            </a:xfrm>
            <a:prstGeom prst="rect">
              <a:avLst/>
            </a:prstGeom>
            <a:noFill/>
            <a:ln w="381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254F3C0-A786-4271-B450-6BF235CBAD65}"/>
                </a:ext>
              </a:extLst>
            </p:cNvPr>
            <p:cNvSpPr/>
            <p:nvPr/>
          </p:nvSpPr>
          <p:spPr>
            <a:xfrm>
              <a:off x="7123807" y="4230686"/>
              <a:ext cx="2885793" cy="1318404"/>
            </a:xfrm>
            <a:prstGeom prst="rect">
              <a:avLst/>
            </a:prstGeom>
            <a:noFill/>
            <a:ln w="381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187469-B70B-439A-A699-7ADC51E6EAD0}"/>
                </a:ext>
              </a:extLst>
            </p:cNvPr>
            <p:cNvSpPr/>
            <p:nvPr/>
          </p:nvSpPr>
          <p:spPr>
            <a:xfrm>
              <a:off x="7123808" y="2856705"/>
              <a:ext cx="2885794" cy="1318404"/>
            </a:xfrm>
            <a:prstGeom prst="rect">
              <a:avLst/>
            </a:prstGeom>
            <a:noFill/>
            <a:ln w="38100">
              <a:solidFill>
                <a:srgbClr val="E712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21913B-31E6-4115-970B-27362CA1A680}"/>
              </a:ext>
            </a:extLst>
          </p:cNvPr>
          <p:cNvSpPr/>
          <p:nvPr/>
        </p:nvSpPr>
        <p:spPr>
          <a:xfrm>
            <a:off x="8970621" y="5593818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# C(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센터</a:t>
            </a:r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 :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통곡의 벽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12E9A0-DFEF-4328-8856-3F00D4B283BC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CEBB76F-ACD0-44AC-9117-F577C134EE32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02DB78B-4707-426D-9CB2-49A5E65ED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3E2649-E9C0-4044-8C4A-8A3723503ED6}"/>
                </a:ext>
              </a:extLst>
            </p:cNvPr>
            <p:cNvSpPr/>
            <p:nvPr/>
          </p:nvSpPr>
          <p:spPr>
            <a:xfrm>
              <a:off x="553464" y="403544"/>
              <a:ext cx="1188146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CE7A9C-BF07-49ED-B936-356396F7C7CF}"/>
                </a:ext>
              </a:extLst>
            </p:cNvPr>
            <p:cNvSpPr txBox="1"/>
            <p:nvPr/>
          </p:nvSpPr>
          <p:spPr>
            <a:xfrm>
              <a:off x="460214" y="1478631"/>
              <a:ext cx="142500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전성기 </a:t>
              </a:r>
              <a:r>
                <a:rPr lang="ko-KR" altLang="en-US" sz="140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나이 분석</a:t>
              </a:r>
              <a:endPara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CF4ADD-75DE-493D-841F-336167EC3206}"/>
                </a:ext>
              </a:extLst>
            </p:cNvPr>
            <p:cNvSpPr txBox="1"/>
            <p:nvPr/>
          </p:nvSpPr>
          <p:spPr>
            <a:xfrm>
              <a:off x="280800" y="193816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A9C809-962D-4756-B360-958F6590030D}"/>
                </a:ext>
              </a:extLst>
            </p:cNvPr>
            <p:cNvSpPr txBox="1"/>
            <p:nvPr/>
          </p:nvSpPr>
          <p:spPr>
            <a:xfrm>
              <a:off x="280800" y="2437113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코드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39C5E6-E63A-4E81-A06E-999075414390}"/>
                </a:ext>
              </a:extLst>
            </p:cNvPr>
            <p:cNvSpPr txBox="1"/>
            <p:nvPr/>
          </p:nvSpPr>
          <p:spPr>
            <a:xfrm>
              <a:off x="280800" y="2914415"/>
              <a:ext cx="1730051" cy="338554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결과 해석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875342-223B-45CB-B0B6-4B8D24E1F92B}"/>
                </a:ext>
              </a:extLst>
            </p:cNvPr>
            <p:cNvSpPr txBox="1"/>
            <p:nvPr/>
          </p:nvSpPr>
          <p:spPr>
            <a:xfrm>
              <a:off x="280800" y="3336670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연구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1937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6BA570-FAD7-4A75-A896-AADCECCFE1C3}"/>
              </a:ext>
            </a:extLst>
          </p:cNvPr>
          <p:cNvSpPr/>
          <p:nvPr/>
        </p:nvSpPr>
        <p:spPr>
          <a:xfrm>
            <a:off x="3053185" y="1336122"/>
            <a:ext cx="808342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5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요약</a:t>
            </a:r>
            <a:endParaRPr lang="en-US" altLang="ko-KR" sz="5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PG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는 다른 포지션에 비해 전성기가 늦고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, LONG-RUN</a:t>
            </a:r>
          </a:p>
          <a:p>
            <a:endParaRPr lang="en-US" altLang="ko-KR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SG 20</a:t>
            </a:r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대중반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득점력 만개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 But 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슈팅 질 하락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  <a:p>
            <a:endParaRPr lang="en-US" altLang="ko-KR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SF 20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대 운동능력 중요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 30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대 중반 부상 관리필요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  <a:p>
            <a:endParaRPr lang="en-US" altLang="ko-KR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4. PF 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전성기 구간 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25~30, 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상대적으로 전성기가 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년 긺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  <a:p>
            <a:endParaRPr lang="en-US" altLang="ko-KR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5. C 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리바운드와 </a:t>
            </a:r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블락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두드러져야 함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 </a:t>
            </a:r>
          </a:p>
          <a:p>
            <a:endParaRPr lang="en-US" altLang="ko-KR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75CFB2-6109-4905-B1AC-700FB75EA786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F09231-9B0B-4C45-87F2-0387A62D6B96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BC034BF-6E42-484E-9716-A338DCDE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76E52B-9DA2-4AB2-8843-2C26277CFDC5}"/>
                </a:ext>
              </a:extLst>
            </p:cNvPr>
            <p:cNvSpPr/>
            <p:nvPr/>
          </p:nvSpPr>
          <p:spPr>
            <a:xfrm>
              <a:off x="553464" y="403544"/>
              <a:ext cx="1188146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84A9A6-3FE2-48BA-87A5-D1372ACDAE2E}"/>
                </a:ext>
              </a:extLst>
            </p:cNvPr>
            <p:cNvSpPr txBox="1"/>
            <p:nvPr/>
          </p:nvSpPr>
          <p:spPr>
            <a:xfrm>
              <a:off x="460214" y="1478631"/>
              <a:ext cx="142500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전성기 </a:t>
              </a:r>
              <a:r>
                <a:rPr lang="ko-KR" altLang="en-US" sz="140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나이 분석</a:t>
              </a:r>
              <a:endPara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EDD692-C146-47D3-BCDE-02345AA4B3F8}"/>
                </a:ext>
              </a:extLst>
            </p:cNvPr>
            <p:cNvSpPr txBox="1"/>
            <p:nvPr/>
          </p:nvSpPr>
          <p:spPr>
            <a:xfrm>
              <a:off x="280800" y="193816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13112E-EDB5-4129-8935-A9F7200FDC23}"/>
                </a:ext>
              </a:extLst>
            </p:cNvPr>
            <p:cNvSpPr txBox="1"/>
            <p:nvPr/>
          </p:nvSpPr>
          <p:spPr>
            <a:xfrm>
              <a:off x="280800" y="2437113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코드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00B774-0D8D-40EF-A946-A21AEF675F18}"/>
                </a:ext>
              </a:extLst>
            </p:cNvPr>
            <p:cNvSpPr txBox="1"/>
            <p:nvPr/>
          </p:nvSpPr>
          <p:spPr>
            <a:xfrm>
              <a:off x="280800" y="2914415"/>
              <a:ext cx="1730051" cy="3385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시각화 결과 해석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27D916-B1C0-45E9-9B2B-BBA3C65F1413}"/>
                </a:ext>
              </a:extLst>
            </p:cNvPr>
            <p:cNvSpPr txBox="1"/>
            <p:nvPr/>
          </p:nvSpPr>
          <p:spPr>
            <a:xfrm>
              <a:off x="280800" y="3336670"/>
              <a:ext cx="1730051" cy="369332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연구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587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3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3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3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3A24999-98C0-4AD0-A65F-AF5185F76542}"/>
              </a:ext>
            </a:extLst>
          </p:cNvPr>
          <p:cNvGrpSpPr/>
          <p:nvPr/>
        </p:nvGrpSpPr>
        <p:grpSpPr>
          <a:xfrm>
            <a:off x="3403600" y="0"/>
            <a:ext cx="16600681" cy="6858000"/>
            <a:chOff x="-4408681" y="0"/>
            <a:chExt cx="16600681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53EE54-CD9A-470C-B7E9-60EC67B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08681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93CFCEE-A445-4344-ADB8-17FBF5D64891}"/>
                </a:ext>
              </a:extLst>
            </p:cNvPr>
            <p:cNvSpPr/>
            <p:nvPr/>
          </p:nvSpPr>
          <p:spPr>
            <a:xfrm>
              <a:off x="7563028" y="0"/>
              <a:ext cx="4628972" cy="6858000"/>
            </a:xfrm>
            <a:prstGeom prst="rect">
              <a:avLst/>
            </a:prstGeom>
            <a:solidFill>
              <a:srgbClr val="CC2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E2E8A16-D18A-4055-B7E5-96D3D242FA29}"/>
              </a:ext>
            </a:extLst>
          </p:cNvPr>
          <p:cNvSpPr txBox="1"/>
          <p:nvPr/>
        </p:nvSpPr>
        <p:spPr>
          <a:xfrm>
            <a:off x="1601626" y="2969299"/>
            <a:ext cx="5405664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i="1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2020 – 2021 </a:t>
            </a:r>
          </a:p>
          <a:p>
            <a:r>
              <a:rPr lang="ko-KR" altLang="en-US" sz="3600" i="1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새 시즌 </a:t>
            </a:r>
            <a:r>
              <a:rPr lang="en-US" altLang="ko-KR" sz="3600" i="1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MVP  </a:t>
            </a:r>
            <a:r>
              <a:rPr lang="ko-KR" altLang="en-US" sz="3600" i="1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플레이어를 찾아라</a:t>
            </a:r>
            <a:r>
              <a:rPr lang="en-US" altLang="ko-KR" sz="3600" i="1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935B0-597F-45F7-915F-739A53737EF5}"/>
              </a:ext>
            </a:extLst>
          </p:cNvPr>
          <p:cNvSpPr txBox="1"/>
          <p:nvPr/>
        </p:nvSpPr>
        <p:spPr>
          <a:xfrm>
            <a:off x="3842877" y="1977092"/>
            <a:ext cx="450624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i="1" dirty="0">
                <a:solidFill>
                  <a:srgbClr val="FF8585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Sub_Title_2</a:t>
            </a:r>
            <a:endParaRPr lang="ko-KR" altLang="en-US" sz="4400" i="1" dirty="0">
              <a:solidFill>
                <a:srgbClr val="FF8585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958839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F5A952-3F75-4525-82BB-3D578DA02320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866610-340E-488F-A33A-F4C1FA0FF56B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3702B5-F5AE-4DA9-8598-D03F658E3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06660C1-411A-4151-A165-AE7E2582A79C}"/>
                </a:ext>
              </a:extLst>
            </p:cNvPr>
            <p:cNvSpPr/>
            <p:nvPr/>
          </p:nvSpPr>
          <p:spPr>
            <a:xfrm>
              <a:off x="542242" y="403544"/>
              <a:ext cx="1210589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09B69F-A772-4E47-A769-7CB5BD457B64}"/>
                </a:ext>
              </a:extLst>
            </p:cNvPr>
            <p:cNvSpPr txBox="1"/>
            <p:nvPr/>
          </p:nvSpPr>
          <p:spPr>
            <a:xfrm>
              <a:off x="502161" y="1478631"/>
              <a:ext cx="134111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예측모델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D46D0E-6027-40EF-8F6B-0D1CEAF933A7}"/>
                </a:ext>
              </a:extLst>
            </p:cNvPr>
            <p:cNvSpPr txBox="1"/>
            <p:nvPr/>
          </p:nvSpPr>
          <p:spPr>
            <a:xfrm>
              <a:off x="307694" y="1967076"/>
              <a:ext cx="1730051" cy="369332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데이터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EE38A4-A09E-47B6-BEA7-B97A0B129F38}"/>
                </a:ext>
              </a:extLst>
            </p:cNvPr>
            <p:cNvSpPr txBox="1"/>
            <p:nvPr/>
          </p:nvSpPr>
          <p:spPr>
            <a:xfrm>
              <a:off x="307694" y="2452749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73426E-DF3C-45DA-8725-8E12AE991C8F}"/>
                </a:ext>
              </a:extLst>
            </p:cNvPr>
            <p:cNvSpPr txBox="1"/>
            <p:nvPr/>
          </p:nvSpPr>
          <p:spPr>
            <a:xfrm>
              <a:off x="307694" y="2975501"/>
              <a:ext cx="1730051" cy="3385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Decision Tree</a:t>
              </a:r>
              <a:endParaRPr lang="ko-KR" altLang="en-US" sz="16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990049-D5BD-4DB9-9164-7840065F8321}"/>
                </a:ext>
              </a:extLst>
            </p:cNvPr>
            <p:cNvSpPr txBox="1"/>
            <p:nvPr/>
          </p:nvSpPr>
          <p:spPr>
            <a:xfrm>
              <a:off x="282511" y="3477804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랜덤포레스트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1F4F2A-CEE5-44C2-9632-F36D068F1855}"/>
                </a:ext>
              </a:extLst>
            </p:cNvPr>
            <p:cNvSpPr txBox="1"/>
            <p:nvPr/>
          </p:nvSpPr>
          <p:spPr>
            <a:xfrm>
              <a:off x="311505" y="401088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서포트벡터머신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DD7FAB-3D07-4EC4-B059-6397A9DC92AC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BCD0EA-59B5-46B3-A005-841008083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27"/>
          <a:stretch/>
        </p:blipFill>
        <p:spPr>
          <a:xfrm>
            <a:off x="3023547" y="983220"/>
            <a:ext cx="4895660" cy="24945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5B315F-CBDC-4C8F-A500-1178CE3EBB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5"/>
          <a:stretch/>
        </p:blipFill>
        <p:spPr>
          <a:xfrm>
            <a:off x="5630070" y="2063692"/>
            <a:ext cx="5377409" cy="371763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D9822B9-9E91-492E-ACC2-63DFCEC27C0C}"/>
              </a:ext>
            </a:extLst>
          </p:cNvPr>
          <p:cNvGrpSpPr/>
          <p:nvPr/>
        </p:nvGrpSpPr>
        <p:grpSpPr>
          <a:xfrm>
            <a:off x="2891281" y="4355891"/>
            <a:ext cx="7541227" cy="1067263"/>
            <a:chOff x="2891281" y="4355891"/>
            <a:chExt cx="7541227" cy="106726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524E7A-36BD-4F4E-8DD0-160622198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840" y="4783776"/>
              <a:ext cx="7275668" cy="6393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FA3AB8-EF97-481D-AD6B-C24D12BFB855}"/>
                </a:ext>
              </a:extLst>
            </p:cNvPr>
            <p:cNvSpPr txBox="1"/>
            <p:nvPr/>
          </p:nvSpPr>
          <p:spPr>
            <a:xfrm>
              <a:off x="2891281" y="4355891"/>
              <a:ext cx="2872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BA75FF"/>
                  </a:solidFill>
                  <a:highlight>
                    <a:srgbClr val="FFFF00"/>
                  </a:highligh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# 2021 </a:t>
              </a:r>
              <a:r>
                <a:rPr lang="ko-KR" altLang="en-US" dirty="0" err="1">
                  <a:solidFill>
                    <a:srgbClr val="BA75FF"/>
                  </a:solidFill>
                  <a:highlight>
                    <a:srgbClr val="FFFF00"/>
                  </a:highligh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시즌별</a:t>
              </a:r>
              <a:r>
                <a:rPr lang="ko-KR" altLang="en-US" dirty="0">
                  <a:solidFill>
                    <a:srgbClr val="BA75FF"/>
                  </a:solidFill>
                  <a:highlight>
                    <a:srgbClr val="FFFF00"/>
                  </a:highligh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경기 데이터</a:t>
              </a:r>
              <a:endParaRPr lang="en-US" altLang="ko-KR" dirty="0">
                <a:solidFill>
                  <a:srgbClr val="BA75FF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82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034F35-43A5-432C-A479-2C1240C50B74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492338-F2D3-4494-A165-9B1051A586C5}"/>
              </a:ext>
            </a:extLst>
          </p:cNvPr>
          <p:cNvSpPr/>
          <p:nvPr/>
        </p:nvSpPr>
        <p:spPr>
          <a:xfrm>
            <a:off x="6786692" y="2689412"/>
            <a:ext cx="3800213" cy="3123632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117752F-186E-4A69-AC68-8E447E324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85" y="1213024"/>
            <a:ext cx="2998970" cy="187307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D4BC52-9D2F-4DF4-9EB6-35CA8F03CF9C}"/>
              </a:ext>
            </a:extLst>
          </p:cNvPr>
          <p:cNvSpPr/>
          <p:nvPr/>
        </p:nvSpPr>
        <p:spPr>
          <a:xfrm>
            <a:off x="7094895" y="2975501"/>
            <a:ext cx="33064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 2</a:t>
            </a:r>
          </a:p>
          <a:p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dplyr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: 데이터 가공 </a:t>
            </a:r>
          </a:p>
          <a:p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caret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: 회귀분류 및 모델링</a:t>
            </a:r>
          </a:p>
          <a:p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ggplot2 : 데이터 시각화 </a:t>
            </a:r>
          </a:p>
          <a:p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e1071 : SVM</a:t>
            </a:r>
          </a:p>
          <a:p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randomForest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: </a:t>
            </a:r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랜덤포레스트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rpart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: </a:t>
            </a:r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디시젼트리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rpart.plot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: </a:t>
            </a:r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디시젼트리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시각화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C45E454-445B-4D7F-A8CF-B0B0DB199824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3B1E029-A677-46DF-832F-725A4E2B0813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76E98C6-B42E-438D-9729-4E93461BE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0DF31F3-5A1F-4101-88EE-F69B39410131}"/>
                </a:ext>
              </a:extLst>
            </p:cNvPr>
            <p:cNvSpPr/>
            <p:nvPr/>
          </p:nvSpPr>
          <p:spPr>
            <a:xfrm>
              <a:off x="542242" y="403544"/>
              <a:ext cx="1210589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33B5B0-86E8-45F0-97E1-014BE65B2064}"/>
                </a:ext>
              </a:extLst>
            </p:cNvPr>
            <p:cNvSpPr txBox="1"/>
            <p:nvPr/>
          </p:nvSpPr>
          <p:spPr>
            <a:xfrm>
              <a:off x="502161" y="1478631"/>
              <a:ext cx="134111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예측모델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C5EDC95-37A0-4377-ADC3-EBCAB83A3FAE}"/>
                </a:ext>
              </a:extLst>
            </p:cNvPr>
            <p:cNvSpPr txBox="1"/>
            <p:nvPr/>
          </p:nvSpPr>
          <p:spPr>
            <a:xfrm>
              <a:off x="307694" y="1967076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데이터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292EA4-584D-42C0-9BB4-61AB6C0B065E}"/>
                </a:ext>
              </a:extLst>
            </p:cNvPr>
            <p:cNvSpPr txBox="1"/>
            <p:nvPr/>
          </p:nvSpPr>
          <p:spPr>
            <a:xfrm>
              <a:off x="307694" y="2452749"/>
              <a:ext cx="1730051" cy="369332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761C1B-B500-413B-8FE6-C5822A3C776F}"/>
                </a:ext>
              </a:extLst>
            </p:cNvPr>
            <p:cNvSpPr txBox="1"/>
            <p:nvPr/>
          </p:nvSpPr>
          <p:spPr>
            <a:xfrm>
              <a:off x="307694" y="2975501"/>
              <a:ext cx="1730051" cy="3385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Decision Tree</a:t>
              </a:r>
              <a:endParaRPr lang="ko-KR" altLang="en-US" sz="16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0377B1-DC60-4400-A304-C15B84C6DF80}"/>
                </a:ext>
              </a:extLst>
            </p:cNvPr>
            <p:cNvSpPr txBox="1"/>
            <p:nvPr/>
          </p:nvSpPr>
          <p:spPr>
            <a:xfrm>
              <a:off x="282511" y="3477804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랜덤포레스트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86BEAD-579B-4325-B7DB-2B7169BB0FB0}"/>
                </a:ext>
              </a:extLst>
            </p:cNvPr>
            <p:cNvSpPr txBox="1"/>
            <p:nvPr/>
          </p:nvSpPr>
          <p:spPr>
            <a:xfrm>
              <a:off x="311505" y="401088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서포트벡터머신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207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5FBE3-55B0-477A-9134-CA8DEF13C566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8B76EA5-5195-4EB5-992A-26ABD750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30" y="929750"/>
            <a:ext cx="7007839" cy="124565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2D81163-AEA0-490F-BF91-5FF5F1523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30" y="2309885"/>
            <a:ext cx="4997838" cy="85974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C85DE2D9-9DE3-404D-BB9C-A158D8E8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30" y="3364271"/>
            <a:ext cx="7101051" cy="248716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6CE513-A26D-431F-AA8C-2A26BC0784EF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E40055C-460F-439A-98E0-3A920A819440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3190B29-A87C-4F29-B10C-E3EE755B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5EE6C37-0269-4DB5-BF09-4D230CCD69D3}"/>
                </a:ext>
              </a:extLst>
            </p:cNvPr>
            <p:cNvSpPr/>
            <p:nvPr/>
          </p:nvSpPr>
          <p:spPr>
            <a:xfrm>
              <a:off x="542242" y="403544"/>
              <a:ext cx="1210589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7F4545-B54D-4D4A-A86B-FBF818CC84AF}"/>
                </a:ext>
              </a:extLst>
            </p:cNvPr>
            <p:cNvSpPr txBox="1"/>
            <p:nvPr/>
          </p:nvSpPr>
          <p:spPr>
            <a:xfrm>
              <a:off x="502161" y="1478631"/>
              <a:ext cx="134111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예측모델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98FE2F-DC20-4F4F-82C2-9CD0A7512175}"/>
                </a:ext>
              </a:extLst>
            </p:cNvPr>
            <p:cNvSpPr txBox="1"/>
            <p:nvPr/>
          </p:nvSpPr>
          <p:spPr>
            <a:xfrm>
              <a:off x="307694" y="1967076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데이터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6A375D-9E66-4552-89FC-97BE061241D7}"/>
                </a:ext>
              </a:extLst>
            </p:cNvPr>
            <p:cNvSpPr txBox="1"/>
            <p:nvPr/>
          </p:nvSpPr>
          <p:spPr>
            <a:xfrm>
              <a:off x="307694" y="2452749"/>
              <a:ext cx="1730051" cy="369332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D4B972-30C1-45A7-A2E0-80CF364C4ABC}"/>
                </a:ext>
              </a:extLst>
            </p:cNvPr>
            <p:cNvSpPr txBox="1"/>
            <p:nvPr/>
          </p:nvSpPr>
          <p:spPr>
            <a:xfrm>
              <a:off x="307694" y="2975501"/>
              <a:ext cx="1730051" cy="3385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Decision Tree</a:t>
              </a:r>
              <a:endParaRPr lang="ko-KR" altLang="en-US" sz="16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AD9B99-2193-4AA8-BC7B-1967A60E7420}"/>
                </a:ext>
              </a:extLst>
            </p:cNvPr>
            <p:cNvSpPr txBox="1"/>
            <p:nvPr/>
          </p:nvSpPr>
          <p:spPr>
            <a:xfrm>
              <a:off x="282511" y="3477804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랜덤포레스트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2DF9F5-B3C3-43D7-80FF-3F957867CE35}"/>
                </a:ext>
              </a:extLst>
            </p:cNvPr>
            <p:cNvSpPr txBox="1"/>
            <p:nvPr/>
          </p:nvSpPr>
          <p:spPr>
            <a:xfrm>
              <a:off x="311505" y="401088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서포트벡터머신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284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C5A60-6544-4DFF-A958-4BFF3194C1C9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B2F0130F-1FB5-4446-9E9A-4E72DB84E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/>
          <a:stretch/>
        </p:blipFill>
        <p:spPr>
          <a:xfrm>
            <a:off x="3087148" y="1744203"/>
            <a:ext cx="6733577" cy="1390844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F10CA09-FE98-4EFD-A27B-50B1E4727C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" r="7109"/>
          <a:stretch/>
        </p:blipFill>
        <p:spPr>
          <a:xfrm>
            <a:off x="3087148" y="3401004"/>
            <a:ext cx="6733577" cy="142894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A268B3B-7B46-4923-A224-9157D705BEF7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0B5C9F7-6DE5-4FE5-AA2A-FC41DBA4AEC4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330C6A1-B57E-49D9-9B2D-5378E74A4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1662BE-A314-49F3-B400-CB0B0F7C940C}"/>
                </a:ext>
              </a:extLst>
            </p:cNvPr>
            <p:cNvSpPr/>
            <p:nvPr/>
          </p:nvSpPr>
          <p:spPr>
            <a:xfrm>
              <a:off x="542242" y="403544"/>
              <a:ext cx="1210589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D89650-439C-4CA2-AE90-559485ED1B11}"/>
                </a:ext>
              </a:extLst>
            </p:cNvPr>
            <p:cNvSpPr txBox="1"/>
            <p:nvPr/>
          </p:nvSpPr>
          <p:spPr>
            <a:xfrm>
              <a:off x="502161" y="1478631"/>
              <a:ext cx="134111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예측모델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192B27-849B-4FC7-9C5E-CA237D4DB79F}"/>
                </a:ext>
              </a:extLst>
            </p:cNvPr>
            <p:cNvSpPr txBox="1"/>
            <p:nvPr/>
          </p:nvSpPr>
          <p:spPr>
            <a:xfrm>
              <a:off x="307694" y="1967076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데이터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5848FA-106D-4D77-8A63-E5E1327F77CC}"/>
                </a:ext>
              </a:extLst>
            </p:cNvPr>
            <p:cNvSpPr txBox="1"/>
            <p:nvPr/>
          </p:nvSpPr>
          <p:spPr>
            <a:xfrm>
              <a:off x="307694" y="2452749"/>
              <a:ext cx="1730051" cy="369332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54576C-6446-4AE4-8BBA-5A8D620F2E4C}"/>
                </a:ext>
              </a:extLst>
            </p:cNvPr>
            <p:cNvSpPr txBox="1"/>
            <p:nvPr/>
          </p:nvSpPr>
          <p:spPr>
            <a:xfrm>
              <a:off x="307694" y="2975501"/>
              <a:ext cx="1730051" cy="3385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Decision Tree</a:t>
              </a:r>
              <a:endParaRPr lang="ko-KR" altLang="en-US" sz="16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77931C-2737-4407-B34B-B2DBA8BE6098}"/>
                </a:ext>
              </a:extLst>
            </p:cNvPr>
            <p:cNvSpPr txBox="1"/>
            <p:nvPr/>
          </p:nvSpPr>
          <p:spPr>
            <a:xfrm>
              <a:off x="282511" y="3477804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랜덤포레스트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718B8B-1C7D-4D42-B318-85FA73FB0641}"/>
                </a:ext>
              </a:extLst>
            </p:cNvPr>
            <p:cNvSpPr txBox="1"/>
            <p:nvPr/>
          </p:nvSpPr>
          <p:spPr>
            <a:xfrm>
              <a:off x="311505" y="401088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서포트벡터머신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633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034F35-43A5-432C-A479-2C1240C50B74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3" name="그림 2" descr="텍스트, 검은색, 점수판, 스크린샷이(가) 표시된 사진&#10;&#10;자동 생성된 설명">
            <a:extLst>
              <a:ext uri="{FF2B5EF4-FFF2-40B4-BE49-F238E27FC236}">
                <a16:creationId xmlns:a16="http://schemas.microsoft.com/office/drawing/2014/main" id="{41879338-9D4E-45BB-8386-A451E3B7F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29" y="1102578"/>
            <a:ext cx="6706536" cy="3439005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D58ABFD-948B-48D5-A7F0-EFCFC469B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63" y="4787484"/>
            <a:ext cx="3029373" cy="5144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B9599D-CF47-4AB8-AC7D-B845FA52DB77}"/>
              </a:ext>
            </a:extLst>
          </p:cNvPr>
          <p:cNvSpPr txBox="1"/>
          <p:nvPr/>
        </p:nvSpPr>
        <p:spPr>
          <a:xfrm>
            <a:off x="5293610" y="4932574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A75FF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# </a:t>
            </a:r>
            <a:r>
              <a:rPr lang="ko-KR" altLang="en-US" dirty="0" err="1">
                <a:solidFill>
                  <a:srgbClr val="BA75FF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결측치</a:t>
            </a:r>
            <a:r>
              <a:rPr lang="ko-KR" altLang="en-US" dirty="0">
                <a:solidFill>
                  <a:srgbClr val="BA75FF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유무 확인</a:t>
            </a:r>
            <a:endParaRPr lang="en-US" altLang="ko-KR" dirty="0">
              <a:solidFill>
                <a:srgbClr val="BA75FF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479274B1-ADF4-4E2F-AB55-BA66719B0B56}"/>
              </a:ext>
            </a:extLst>
          </p:cNvPr>
          <p:cNvSpPr/>
          <p:nvPr/>
        </p:nvSpPr>
        <p:spPr>
          <a:xfrm>
            <a:off x="7694866" y="3116782"/>
            <a:ext cx="981075" cy="284222"/>
          </a:xfrm>
          <a:prstGeom prst="lef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CF75B2-8973-4928-97AB-7AA5A024498F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6B48A4-56FA-413D-BFF5-B104C2165588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5C7BC50-77B4-4A98-B791-68DEB0FE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0DDF059-739A-490E-8F41-90C6950DA873}"/>
                </a:ext>
              </a:extLst>
            </p:cNvPr>
            <p:cNvSpPr/>
            <p:nvPr/>
          </p:nvSpPr>
          <p:spPr>
            <a:xfrm>
              <a:off x="542242" y="403544"/>
              <a:ext cx="1210589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293D9D-4EEC-43D8-9029-6A3B884C12CB}"/>
                </a:ext>
              </a:extLst>
            </p:cNvPr>
            <p:cNvSpPr txBox="1"/>
            <p:nvPr/>
          </p:nvSpPr>
          <p:spPr>
            <a:xfrm>
              <a:off x="502161" y="1478631"/>
              <a:ext cx="134111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예측모델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303376-5DD9-499E-982F-E93B14731BE7}"/>
                </a:ext>
              </a:extLst>
            </p:cNvPr>
            <p:cNvSpPr txBox="1"/>
            <p:nvPr/>
          </p:nvSpPr>
          <p:spPr>
            <a:xfrm>
              <a:off x="307694" y="1967076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데이터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6DCB1F-5C57-4064-88B4-A04DCA9A950B}"/>
                </a:ext>
              </a:extLst>
            </p:cNvPr>
            <p:cNvSpPr txBox="1"/>
            <p:nvPr/>
          </p:nvSpPr>
          <p:spPr>
            <a:xfrm>
              <a:off x="307694" y="2452749"/>
              <a:ext cx="1730051" cy="369332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CD09BD-5F93-492A-A724-E09E30EC4B3F}"/>
                </a:ext>
              </a:extLst>
            </p:cNvPr>
            <p:cNvSpPr txBox="1"/>
            <p:nvPr/>
          </p:nvSpPr>
          <p:spPr>
            <a:xfrm>
              <a:off x="307694" y="2975501"/>
              <a:ext cx="1730051" cy="33855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Decision Tree</a:t>
              </a:r>
              <a:endParaRPr lang="ko-KR" altLang="en-US" sz="16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90AE0-B11E-480E-B414-17A1B0256F93}"/>
                </a:ext>
              </a:extLst>
            </p:cNvPr>
            <p:cNvSpPr txBox="1"/>
            <p:nvPr/>
          </p:nvSpPr>
          <p:spPr>
            <a:xfrm>
              <a:off x="282511" y="3477804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랜덤포레스트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7EBC76-7C2A-4B53-B485-08221CFBD020}"/>
                </a:ext>
              </a:extLst>
            </p:cNvPr>
            <p:cNvSpPr txBox="1"/>
            <p:nvPr/>
          </p:nvSpPr>
          <p:spPr>
            <a:xfrm>
              <a:off x="311505" y="401088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서포트벡터머신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93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F0EEFC-6DFF-427B-9C13-3F9B4807BE79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391E88-1AC4-46D0-ADB4-70884296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AD3E13-CF59-4F77-9982-29E269FCFCD5}"/>
              </a:ext>
            </a:extLst>
          </p:cNvPr>
          <p:cNvSpPr/>
          <p:nvPr/>
        </p:nvSpPr>
        <p:spPr>
          <a:xfrm>
            <a:off x="689719" y="403544"/>
            <a:ext cx="915636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9C2F0-E136-4717-872B-8B9999C44C79}"/>
              </a:ext>
            </a:extLst>
          </p:cNvPr>
          <p:cNvSpPr txBox="1"/>
          <p:nvPr/>
        </p:nvSpPr>
        <p:spPr>
          <a:xfrm>
            <a:off x="502161" y="1478631"/>
            <a:ext cx="134111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 주제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4C19B-5F50-4D52-9D69-7072FABF976E}"/>
              </a:ext>
            </a:extLst>
          </p:cNvPr>
          <p:cNvSpPr txBox="1"/>
          <p:nvPr/>
        </p:nvSpPr>
        <p:spPr>
          <a:xfrm>
            <a:off x="307694" y="1967076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주제 선정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F9768-6826-4CA7-9528-9C1DDCBC17F0}"/>
              </a:ext>
            </a:extLst>
          </p:cNvPr>
          <p:cNvSpPr txBox="1"/>
          <p:nvPr/>
        </p:nvSpPr>
        <p:spPr>
          <a:xfrm>
            <a:off x="307694" y="2452749"/>
            <a:ext cx="1730051" cy="646331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 아이디어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8A4C2-7630-4253-9277-8A450FB6223E}"/>
              </a:ext>
            </a:extLst>
          </p:cNvPr>
          <p:cNvSpPr txBox="1"/>
          <p:nvPr/>
        </p:nvSpPr>
        <p:spPr>
          <a:xfrm>
            <a:off x="307694" y="3215421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주사용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0B8A42-A569-4B30-9FBB-C71DED6C02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3"/>
          <a:stretch/>
        </p:blipFill>
        <p:spPr>
          <a:xfrm>
            <a:off x="6058766" y="1251742"/>
            <a:ext cx="2072257" cy="18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5391BF-76AB-479B-97E9-E78FE597A7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8"/>
          <a:stretch/>
        </p:blipFill>
        <p:spPr>
          <a:xfrm>
            <a:off x="3936000" y="3215421"/>
            <a:ext cx="2160000" cy="18185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41068E-EC8D-4555-8CFC-FD1CCF5EFC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8"/>
          <a:stretch/>
        </p:blipFill>
        <p:spPr>
          <a:xfrm>
            <a:off x="8131023" y="3215421"/>
            <a:ext cx="2160000" cy="18185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C31288-FEC8-494F-ABAA-54AB9D33F40D}"/>
              </a:ext>
            </a:extLst>
          </p:cNvPr>
          <p:cNvSpPr txBox="1"/>
          <p:nvPr/>
        </p:nvSpPr>
        <p:spPr>
          <a:xfrm>
            <a:off x="5982433" y="321542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연구 주제에 대한 흥미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3E980-DAAB-4AE6-86BB-990B8D347D07}"/>
              </a:ext>
            </a:extLst>
          </p:cNvPr>
          <p:cNvSpPr txBox="1"/>
          <p:nvPr/>
        </p:nvSpPr>
        <p:spPr>
          <a:xfrm>
            <a:off x="3936000" y="5197654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분석의 용이성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E28E34-FA59-4347-AABA-6780EA2EF0C3}"/>
              </a:ext>
            </a:extLst>
          </p:cNvPr>
          <p:cNvSpPr txBox="1"/>
          <p:nvPr/>
        </p:nvSpPr>
        <p:spPr>
          <a:xfrm>
            <a:off x="8308076" y="5197654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다양한 아이디어 도출</a:t>
            </a:r>
          </a:p>
        </p:txBody>
      </p:sp>
    </p:spTree>
    <p:extLst>
      <p:ext uri="{BB962C8B-B14F-4D97-AF65-F5344CB8AC3E}">
        <p14:creationId xmlns:p14="http://schemas.microsoft.com/office/powerpoint/2010/main" val="4015996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B70C50-456F-4753-9010-835379BFDA7A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AB795C8-A6E0-41D2-89D6-AA3DC1CED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38" y="1637004"/>
            <a:ext cx="5638790" cy="20462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CE6948-773B-4C61-9BB6-A2FA25AD6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37" y="3857959"/>
            <a:ext cx="3286963" cy="132556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964EE5-6803-49DA-8E34-2CEA0C68CBE1}"/>
              </a:ext>
            </a:extLst>
          </p:cNvPr>
          <p:cNvGrpSpPr/>
          <p:nvPr/>
        </p:nvGrpSpPr>
        <p:grpSpPr>
          <a:xfrm>
            <a:off x="-6738" y="-55990"/>
            <a:ext cx="2191138" cy="6913989"/>
            <a:chOff x="-6738" y="-55990"/>
            <a:chExt cx="2191138" cy="691398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1C88149-DEC3-4514-8BF7-AAF3B3368440}"/>
                </a:ext>
              </a:extLst>
            </p:cNvPr>
            <p:cNvSpPr/>
            <p:nvPr/>
          </p:nvSpPr>
          <p:spPr>
            <a:xfrm>
              <a:off x="-6738" y="-55990"/>
              <a:ext cx="2191138" cy="69139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F77B340-E985-41F6-8FD6-871CAF0EB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71" y="5423154"/>
              <a:ext cx="1341119" cy="13716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207074C-22A7-469A-89A1-2C73605317CB}"/>
                </a:ext>
              </a:extLst>
            </p:cNvPr>
            <p:cNvSpPr/>
            <p:nvPr/>
          </p:nvSpPr>
          <p:spPr>
            <a:xfrm>
              <a:off x="542242" y="403544"/>
              <a:ext cx="1210589" cy="923330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04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FA48AE-5D57-467D-A2AB-1D94C73A8E96}"/>
                </a:ext>
              </a:extLst>
            </p:cNvPr>
            <p:cNvSpPr txBox="1"/>
            <p:nvPr/>
          </p:nvSpPr>
          <p:spPr>
            <a:xfrm>
              <a:off x="502161" y="1478631"/>
              <a:ext cx="1341119" cy="307777"/>
            </a:xfrm>
            <a:prstGeom prst="rect">
              <a:avLst/>
            </a:prstGeom>
            <a:solidFill>
              <a:schemeClr val="accent4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sz="14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예측모델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7BA462-F222-4A08-B51C-C6BE5D85FC04}"/>
                </a:ext>
              </a:extLst>
            </p:cNvPr>
            <p:cNvSpPr txBox="1"/>
            <p:nvPr/>
          </p:nvSpPr>
          <p:spPr>
            <a:xfrm>
              <a:off x="307694" y="1967076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MVP 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데이터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D0F74F-35DA-48A0-9A4D-F0064507667C}"/>
                </a:ext>
              </a:extLst>
            </p:cNvPr>
            <p:cNvSpPr txBox="1"/>
            <p:nvPr/>
          </p:nvSpPr>
          <p:spPr>
            <a:xfrm>
              <a:off x="307694" y="2452749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전처리</a:t>
              </a:r>
              <a:r>
                <a:rPr lang="ko-KR" alt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 코드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7425B3-1839-4278-AD66-79D6DF312765}"/>
                </a:ext>
              </a:extLst>
            </p:cNvPr>
            <p:cNvSpPr txBox="1"/>
            <p:nvPr/>
          </p:nvSpPr>
          <p:spPr>
            <a:xfrm>
              <a:off x="307694" y="2975501"/>
              <a:ext cx="1730051" cy="338554"/>
            </a:xfrm>
            <a:prstGeom prst="rect">
              <a:avLst/>
            </a:prstGeom>
            <a:solidFill>
              <a:schemeClr val="bg1"/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Decision Tree</a:t>
              </a:r>
              <a:endParaRPr lang="ko-KR" altLang="en-US" sz="1600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E325C0-179E-4B53-987C-A5AB56E02A14}"/>
                </a:ext>
              </a:extLst>
            </p:cNvPr>
            <p:cNvSpPr txBox="1"/>
            <p:nvPr/>
          </p:nvSpPr>
          <p:spPr>
            <a:xfrm>
              <a:off x="282511" y="3477804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랜덤포레스트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12A2-5922-483C-8453-F2170FA3F015}"/>
                </a:ext>
              </a:extLst>
            </p:cNvPr>
            <p:cNvSpPr txBox="1"/>
            <p:nvPr/>
          </p:nvSpPr>
          <p:spPr>
            <a:xfrm>
              <a:off x="311505" y="4010885"/>
              <a:ext cx="1730051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12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서포트벡터머신</a:t>
              </a:r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55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5B0D49A-E233-4D4D-B3EE-FE7A440DE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05" y="1161078"/>
            <a:ext cx="4605660" cy="43059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FBDA67-2B4C-45A0-B680-C9BA63D3C103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5BAA88-7A63-4BFE-AAC3-5D7948D67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8C7DAA-CFD4-4ED9-89A7-71154900F195}"/>
              </a:ext>
            </a:extLst>
          </p:cNvPr>
          <p:cNvSpPr/>
          <p:nvPr/>
        </p:nvSpPr>
        <p:spPr>
          <a:xfrm>
            <a:off x="542242" y="403544"/>
            <a:ext cx="1210589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461A2-A2ED-4F77-9FAB-0B6838442F2A}"/>
              </a:ext>
            </a:extLst>
          </p:cNvPr>
          <p:cNvSpPr txBox="1"/>
          <p:nvPr/>
        </p:nvSpPr>
        <p:spPr>
          <a:xfrm>
            <a:off x="502161" y="1478631"/>
            <a:ext cx="134111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MVP </a:t>
            </a:r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예측모델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A386D-1C8E-4090-8827-CF15E5A3AF6E}"/>
              </a:ext>
            </a:extLst>
          </p:cNvPr>
          <p:cNvSpPr txBox="1"/>
          <p:nvPr/>
        </p:nvSpPr>
        <p:spPr>
          <a:xfrm>
            <a:off x="307694" y="1967076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MVP </a:t>
            </a:r>
            <a:r>
              <a:rPr lang="ko-KR" altLang="en-US" dirty="0"/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29F75-19B5-4720-BFB7-5B620E03958C}"/>
              </a:ext>
            </a:extLst>
          </p:cNvPr>
          <p:cNvSpPr txBox="1"/>
          <p:nvPr/>
        </p:nvSpPr>
        <p:spPr>
          <a:xfrm>
            <a:off x="307694" y="2452749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전처리</a:t>
            </a:r>
            <a:r>
              <a:rPr lang="ko-KR" altLang="en-US" dirty="0"/>
              <a:t>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ACDA4-D5F2-4FEA-985A-46262012D3BE}"/>
              </a:ext>
            </a:extLst>
          </p:cNvPr>
          <p:cNvSpPr txBox="1"/>
          <p:nvPr/>
        </p:nvSpPr>
        <p:spPr>
          <a:xfrm>
            <a:off x="282511" y="3477804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랜덤포레스트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51185B-D331-4DB2-A06D-A3AFECF07E15}"/>
              </a:ext>
            </a:extLst>
          </p:cNvPr>
          <p:cNvSpPr txBox="1"/>
          <p:nvPr/>
        </p:nvSpPr>
        <p:spPr>
          <a:xfrm>
            <a:off x="311505" y="4010885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서포트벡터머신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B70C50-456F-4753-9010-835379BFDA7A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3B15E7B-AA86-4106-B554-14B07FCB3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10" y="875934"/>
            <a:ext cx="3429572" cy="50501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843D11-7C71-4A88-A3D2-DF0FE4B6821E}"/>
              </a:ext>
            </a:extLst>
          </p:cNvPr>
          <p:cNvSpPr txBox="1"/>
          <p:nvPr/>
        </p:nvSpPr>
        <p:spPr>
          <a:xfrm>
            <a:off x="307694" y="2975501"/>
            <a:ext cx="1730051" cy="338554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Decision Tree</a:t>
            </a:r>
            <a:endParaRPr lang="ko-KR" altLang="en-US" sz="16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11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475F87-AF8F-4B82-B5AA-BC9F889172D4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23A63-9CC3-4EB7-87A8-8A9A4A625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6FCDD8-6E03-4D03-9E14-6D0A969F3DA6}"/>
              </a:ext>
            </a:extLst>
          </p:cNvPr>
          <p:cNvSpPr/>
          <p:nvPr/>
        </p:nvSpPr>
        <p:spPr>
          <a:xfrm>
            <a:off x="542242" y="403544"/>
            <a:ext cx="1210589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4718E-4F29-4E7C-A3D8-F66CFAF02C02}"/>
              </a:ext>
            </a:extLst>
          </p:cNvPr>
          <p:cNvSpPr txBox="1"/>
          <p:nvPr/>
        </p:nvSpPr>
        <p:spPr>
          <a:xfrm>
            <a:off x="502161" y="1478631"/>
            <a:ext cx="134111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MVP </a:t>
            </a:r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예측모델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56995-CBAE-4EA5-B8A4-EA1FC1AC3249}"/>
              </a:ext>
            </a:extLst>
          </p:cNvPr>
          <p:cNvSpPr txBox="1"/>
          <p:nvPr/>
        </p:nvSpPr>
        <p:spPr>
          <a:xfrm>
            <a:off x="307694" y="1967076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MVP </a:t>
            </a:r>
            <a:r>
              <a:rPr lang="ko-KR" altLang="en-US" dirty="0"/>
              <a:t>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CB981-4A6F-4E66-88C0-60202A3DC087}"/>
              </a:ext>
            </a:extLst>
          </p:cNvPr>
          <p:cNvSpPr txBox="1"/>
          <p:nvPr/>
        </p:nvSpPr>
        <p:spPr>
          <a:xfrm>
            <a:off x="307694" y="2452749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전처리</a:t>
            </a:r>
            <a:r>
              <a:rPr lang="ko-KR" altLang="en-US" dirty="0"/>
              <a:t>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966E0-6C4F-4C76-A0B1-8CF9FA72E02E}"/>
              </a:ext>
            </a:extLst>
          </p:cNvPr>
          <p:cNvSpPr txBox="1"/>
          <p:nvPr/>
        </p:nvSpPr>
        <p:spPr>
          <a:xfrm>
            <a:off x="307694" y="2975501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A6D5E-587E-49AE-8D29-9D633AD3B255}"/>
              </a:ext>
            </a:extLst>
          </p:cNvPr>
          <p:cNvSpPr txBox="1"/>
          <p:nvPr/>
        </p:nvSpPr>
        <p:spPr>
          <a:xfrm>
            <a:off x="282511" y="3477804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랜덤포레스트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072CD-788F-493E-BDEB-D99F04607DF9}"/>
              </a:ext>
            </a:extLst>
          </p:cNvPr>
          <p:cNvSpPr txBox="1"/>
          <p:nvPr/>
        </p:nvSpPr>
        <p:spPr>
          <a:xfrm>
            <a:off x="311505" y="4010885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서포트벡터머신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570D5-3C73-4B3B-85E5-6C5C7B465DFC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C4B05A2-EB29-4940-8EEF-A74493F14E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2"/>
          <a:stretch/>
        </p:blipFill>
        <p:spPr>
          <a:xfrm>
            <a:off x="3081951" y="982293"/>
            <a:ext cx="4012944" cy="1182067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6491F17C-9E8E-4E4D-BE8E-8D3A323F6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95" y="874416"/>
            <a:ext cx="3947293" cy="5053175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00A8668-9704-4A07-8A3A-57757F75C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51" y="2452749"/>
            <a:ext cx="3370037" cy="32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04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4CE1AF1-B8E4-47EF-99A6-38963B36C95C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C48562-4D07-4D75-BBA5-0D1408E23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33A1830-08A8-480B-B67A-1AD686B99059}"/>
              </a:ext>
            </a:extLst>
          </p:cNvPr>
          <p:cNvSpPr/>
          <p:nvPr/>
        </p:nvSpPr>
        <p:spPr>
          <a:xfrm>
            <a:off x="542242" y="403544"/>
            <a:ext cx="1210589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B3EA6-2E98-483B-A19B-F78D3E0B6CCD}"/>
              </a:ext>
            </a:extLst>
          </p:cNvPr>
          <p:cNvSpPr txBox="1"/>
          <p:nvPr/>
        </p:nvSpPr>
        <p:spPr>
          <a:xfrm>
            <a:off x="502161" y="1478631"/>
            <a:ext cx="134111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MVP </a:t>
            </a:r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예측모델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C1844-FC2E-4B6D-9E18-EC0E8FFEAC9A}"/>
              </a:ext>
            </a:extLst>
          </p:cNvPr>
          <p:cNvSpPr txBox="1"/>
          <p:nvPr/>
        </p:nvSpPr>
        <p:spPr>
          <a:xfrm>
            <a:off x="307694" y="1967076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MVP </a:t>
            </a:r>
            <a:r>
              <a:rPr lang="ko-KR" altLang="en-US" dirty="0"/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F0785-0A2F-491B-A11D-A71DA8F438FC}"/>
              </a:ext>
            </a:extLst>
          </p:cNvPr>
          <p:cNvSpPr txBox="1"/>
          <p:nvPr/>
        </p:nvSpPr>
        <p:spPr>
          <a:xfrm>
            <a:off x="307694" y="2452749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전처리</a:t>
            </a:r>
            <a:r>
              <a:rPr lang="ko-KR" altLang="en-US" dirty="0"/>
              <a:t> 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F03D4-D816-4417-93EC-5F1F8FCC3123}"/>
              </a:ext>
            </a:extLst>
          </p:cNvPr>
          <p:cNvSpPr txBox="1"/>
          <p:nvPr/>
        </p:nvSpPr>
        <p:spPr>
          <a:xfrm>
            <a:off x="307694" y="2975501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83554-5AB3-4DDF-BDBB-B93950D6CE3B}"/>
              </a:ext>
            </a:extLst>
          </p:cNvPr>
          <p:cNvSpPr txBox="1"/>
          <p:nvPr/>
        </p:nvSpPr>
        <p:spPr>
          <a:xfrm>
            <a:off x="282511" y="3477804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랜덤포레스트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64CE3-E1F1-47E6-9A87-DE8441506FA3}"/>
              </a:ext>
            </a:extLst>
          </p:cNvPr>
          <p:cNvSpPr txBox="1"/>
          <p:nvPr/>
        </p:nvSpPr>
        <p:spPr>
          <a:xfrm>
            <a:off x="311505" y="4010885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서포트벡터머신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91ED61-892C-4219-BE18-3FE6956F0D4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A9F0FCA-AAF2-4DBC-BDE8-1EF563960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2" y="2557288"/>
            <a:ext cx="5869641" cy="701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7BF506-3D69-4F9B-B0B1-BEBDAC73B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22" y="3564433"/>
            <a:ext cx="6775652" cy="7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56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790EA9-C465-43BB-A632-96F46B2C7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05" y="1591764"/>
            <a:ext cx="7347009" cy="8273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38640E-8C00-406C-B6A5-D2CE31087C40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0209CF-300B-4ECF-8ED2-4337AA727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87E16B-E7EB-4D6A-80A1-EB7074066C99}"/>
              </a:ext>
            </a:extLst>
          </p:cNvPr>
          <p:cNvSpPr/>
          <p:nvPr/>
        </p:nvSpPr>
        <p:spPr>
          <a:xfrm>
            <a:off x="542242" y="403544"/>
            <a:ext cx="1210589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348B8-7F88-48A6-A0CB-06BEF6FC4E53}"/>
              </a:ext>
            </a:extLst>
          </p:cNvPr>
          <p:cNvSpPr txBox="1"/>
          <p:nvPr/>
        </p:nvSpPr>
        <p:spPr>
          <a:xfrm>
            <a:off x="502161" y="1478631"/>
            <a:ext cx="134111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MVP </a:t>
            </a:r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예측모델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04D2DA-A138-41D6-A083-C5D77C25169D}"/>
              </a:ext>
            </a:extLst>
          </p:cNvPr>
          <p:cNvSpPr txBox="1"/>
          <p:nvPr/>
        </p:nvSpPr>
        <p:spPr>
          <a:xfrm>
            <a:off x="307694" y="1967076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MVP </a:t>
            </a:r>
            <a:r>
              <a:rPr lang="ko-KR" altLang="en-US" dirty="0"/>
              <a:t>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A8D93-239C-47EE-8211-D6F8719ADBD6}"/>
              </a:ext>
            </a:extLst>
          </p:cNvPr>
          <p:cNvSpPr txBox="1"/>
          <p:nvPr/>
        </p:nvSpPr>
        <p:spPr>
          <a:xfrm>
            <a:off x="307694" y="2452749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전처리</a:t>
            </a:r>
            <a:r>
              <a:rPr lang="ko-KR" altLang="en-US" dirty="0"/>
              <a:t>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74CFC-B263-49D7-9943-2F288BD908DD}"/>
              </a:ext>
            </a:extLst>
          </p:cNvPr>
          <p:cNvSpPr txBox="1"/>
          <p:nvPr/>
        </p:nvSpPr>
        <p:spPr>
          <a:xfrm>
            <a:off x="307694" y="2975501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8912F-2A85-43D2-AB81-4D078699CCF7}"/>
              </a:ext>
            </a:extLst>
          </p:cNvPr>
          <p:cNvSpPr txBox="1"/>
          <p:nvPr/>
        </p:nvSpPr>
        <p:spPr>
          <a:xfrm>
            <a:off x="282511" y="3477804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랜덤포레스트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F8E9B-DF14-4E4E-9CD4-75F7F9C13A6C}"/>
              </a:ext>
            </a:extLst>
          </p:cNvPr>
          <p:cNvSpPr txBox="1"/>
          <p:nvPr/>
        </p:nvSpPr>
        <p:spPr>
          <a:xfrm>
            <a:off x="311505" y="4010885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서포트벡터머신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6158E0-AD4B-4EA3-9EAC-807BEA6D19AA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D5658D4F-7DAC-4D10-9936-60E957442D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91"/>
          <a:stretch/>
        </p:blipFill>
        <p:spPr>
          <a:xfrm>
            <a:off x="3016252" y="2531703"/>
            <a:ext cx="5013324" cy="3305106"/>
          </a:xfrm>
          <a:prstGeom prst="rect">
            <a:avLst/>
          </a:prstGeom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F10618B-1B5D-493F-8CE3-3F12C2780809}"/>
              </a:ext>
            </a:extLst>
          </p:cNvPr>
          <p:cNvSpPr/>
          <p:nvPr/>
        </p:nvSpPr>
        <p:spPr>
          <a:xfrm rot="16537698">
            <a:off x="5942451" y="1571476"/>
            <a:ext cx="1900369" cy="5293036"/>
          </a:xfrm>
          <a:custGeom>
            <a:avLst/>
            <a:gdLst>
              <a:gd name="connsiteX0" fmla="*/ 743504 w 1562102"/>
              <a:gd name="connsiteY0" fmla="*/ 0 h 3577600"/>
              <a:gd name="connsiteX1" fmla="*/ 818598 w 1562102"/>
              <a:gd name="connsiteY1" fmla="*/ 0 h 3577600"/>
              <a:gd name="connsiteX2" fmla="*/ 1562102 w 1562102"/>
              <a:gd name="connsiteY2" fmla="*/ 3577600 h 3577600"/>
              <a:gd name="connsiteX3" fmla="*/ 0 w 1562102"/>
              <a:gd name="connsiteY3" fmla="*/ 3577600 h 357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2102" h="3577600">
                <a:moveTo>
                  <a:pt x="743504" y="0"/>
                </a:moveTo>
                <a:lnTo>
                  <a:pt x="818598" y="0"/>
                </a:lnTo>
                <a:lnTo>
                  <a:pt x="1562102" y="3577600"/>
                </a:lnTo>
                <a:lnTo>
                  <a:pt x="0" y="35776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9" name="그림 18" descr="사람, 남자, 실내, 가장이(가) 표시된 사진&#10;&#10;자동 생성된 설명">
            <a:extLst>
              <a:ext uri="{FF2B5EF4-FFF2-40B4-BE49-F238E27FC236}">
                <a16:creationId xmlns:a16="http://schemas.microsoft.com/office/drawing/2014/main" id="{F19C013E-2CEE-4561-9096-A83DDF91F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844" y="2965276"/>
            <a:ext cx="3756145" cy="2744875"/>
          </a:xfrm>
          <a:prstGeom prst="rect">
            <a:avLst/>
          </a:prstGeom>
        </p:spPr>
      </p:pic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563EE9F4-3BDF-4118-B350-6B2B9D0EA0FF}"/>
              </a:ext>
            </a:extLst>
          </p:cNvPr>
          <p:cNvSpPr/>
          <p:nvPr/>
        </p:nvSpPr>
        <p:spPr>
          <a:xfrm>
            <a:off x="4697254" y="2118048"/>
            <a:ext cx="682906" cy="288747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0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3DAB87-890B-4390-BA13-A2DD15FD8C53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A644EA-4D16-4738-B8DE-F28F9CBA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D21770-04CD-4B5D-9A68-32CFAEB6459E}"/>
              </a:ext>
            </a:extLst>
          </p:cNvPr>
          <p:cNvSpPr/>
          <p:nvPr/>
        </p:nvSpPr>
        <p:spPr>
          <a:xfrm>
            <a:off x="542242" y="403544"/>
            <a:ext cx="1210589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41C93-2BB5-42DE-B815-6A48C1516537}"/>
              </a:ext>
            </a:extLst>
          </p:cNvPr>
          <p:cNvSpPr txBox="1"/>
          <p:nvPr/>
        </p:nvSpPr>
        <p:spPr>
          <a:xfrm>
            <a:off x="502161" y="1478631"/>
            <a:ext cx="134111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MVP </a:t>
            </a:r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예측모델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68F0B-7850-4B49-92B3-87DF2181D43D}"/>
              </a:ext>
            </a:extLst>
          </p:cNvPr>
          <p:cNvSpPr txBox="1"/>
          <p:nvPr/>
        </p:nvSpPr>
        <p:spPr>
          <a:xfrm>
            <a:off x="307694" y="1967076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MVP </a:t>
            </a:r>
            <a:r>
              <a:rPr lang="ko-KR" altLang="en-US" dirty="0"/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09F7C-8DC7-42C4-B3B9-46EBF63CFB89}"/>
              </a:ext>
            </a:extLst>
          </p:cNvPr>
          <p:cNvSpPr txBox="1"/>
          <p:nvPr/>
        </p:nvSpPr>
        <p:spPr>
          <a:xfrm>
            <a:off x="307694" y="2452749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전처리</a:t>
            </a:r>
            <a:r>
              <a:rPr lang="ko-KR" altLang="en-US" dirty="0"/>
              <a:t> 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42E18-E867-4356-8D19-F60FA5B2DACE}"/>
              </a:ext>
            </a:extLst>
          </p:cNvPr>
          <p:cNvSpPr txBox="1"/>
          <p:nvPr/>
        </p:nvSpPr>
        <p:spPr>
          <a:xfrm>
            <a:off x="278700" y="2975501"/>
            <a:ext cx="1759045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35D9D-F499-4287-93B0-9CDEF4D5F094}"/>
              </a:ext>
            </a:extLst>
          </p:cNvPr>
          <p:cNvSpPr txBox="1"/>
          <p:nvPr/>
        </p:nvSpPr>
        <p:spPr>
          <a:xfrm>
            <a:off x="282511" y="3477804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랜덤포레스트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0FDFD4-206A-48C7-89A4-4C5A7DF62FF9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A940C2AA-1F15-44F6-80C1-0757560D8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62" y="1216812"/>
            <a:ext cx="4392831" cy="919541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7FB8EFA-133A-4A0E-A393-687D4C9CC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61" y="960684"/>
            <a:ext cx="3667160" cy="48806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FE9D8E-7D92-4CB4-939E-D8D9555E7D36}"/>
              </a:ext>
            </a:extLst>
          </p:cNvPr>
          <p:cNvSpPr txBox="1"/>
          <p:nvPr/>
        </p:nvSpPr>
        <p:spPr>
          <a:xfrm>
            <a:off x="311505" y="4010885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서포트벡터머신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933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3DAB87-890B-4390-BA13-A2DD15FD8C53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A644EA-4D16-4738-B8DE-F28F9CBA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D21770-04CD-4B5D-9A68-32CFAEB6459E}"/>
              </a:ext>
            </a:extLst>
          </p:cNvPr>
          <p:cNvSpPr/>
          <p:nvPr/>
        </p:nvSpPr>
        <p:spPr>
          <a:xfrm>
            <a:off x="542242" y="403544"/>
            <a:ext cx="1210589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41C93-2BB5-42DE-B815-6A48C1516537}"/>
              </a:ext>
            </a:extLst>
          </p:cNvPr>
          <p:cNvSpPr txBox="1"/>
          <p:nvPr/>
        </p:nvSpPr>
        <p:spPr>
          <a:xfrm>
            <a:off x="502161" y="1478631"/>
            <a:ext cx="134111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MVP </a:t>
            </a:r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예측모델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68F0B-7850-4B49-92B3-87DF2181D43D}"/>
              </a:ext>
            </a:extLst>
          </p:cNvPr>
          <p:cNvSpPr txBox="1"/>
          <p:nvPr/>
        </p:nvSpPr>
        <p:spPr>
          <a:xfrm>
            <a:off x="307694" y="1967076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MVP </a:t>
            </a:r>
            <a:r>
              <a:rPr lang="ko-KR" altLang="en-US" dirty="0"/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09F7C-8DC7-42C4-B3B9-46EBF63CFB89}"/>
              </a:ext>
            </a:extLst>
          </p:cNvPr>
          <p:cNvSpPr txBox="1"/>
          <p:nvPr/>
        </p:nvSpPr>
        <p:spPr>
          <a:xfrm>
            <a:off x="307694" y="2452749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전처리</a:t>
            </a:r>
            <a:r>
              <a:rPr lang="ko-KR" altLang="en-US" dirty="0"/>
              <a:t> 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42E18-E867-4356-8D19-F60FA5B2DACE}"/>
              </a:ext>
            </a:extLst>
          </p:cNvPr>
          <p:cNvSpPr txBox="1"/>
          <p:nvPr/>
        </p:nvSpPr>
        <p:spPr>
          <a:xfrm>
            <a:off x="307694" y="2975501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35D9D-F499-4287-93B0-9CDEF4D5F094}"/>
              </a:ext>
            </a:extLst>
          </p:cNvPr>
          <p:cNvSpPr txBox="1"/>
          <p:nvPr/>
        </p:nvSpPr>
        <p:spPr>
          <a:xfrm>
            <a:off x="282511" y="3477804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랜덤포레스트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0FDFD4-206A-48C7-89A4-4C5A7DF62FF9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3C489A-792F-41B2-A4D3-B4EDA52FE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13"/>
          <a:stretch/>
        </p:blipFill>
        <p:spPr>
          <a:xfrm>
            <a:off x="3529675" y="2454215"/>
            <a:ext cx="6730059" cy="6059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A5D9B8-DC61-4F0C-9ED2-E7D529E21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75" y="3429000"/>
            <a:ext cx="7247645" cy="7072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D5B869-9125-43AA-B5EB-B0C212C47351}"/>
              </a:ext>
            </a:extLst>
          </p:cNvPr>
          <p:cNvSpPr txBox="1"/>
          <p:nvPr/>
        </p:nvSpPr>
        <p:spPr>
          <a:xfrm>
            <a:off x="311505" y="4010885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서포트벡터머신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236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E004B5-4393-4DA2-9CCE-D1781CF35C9B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0490BF-CF40-4597-ADBD-670E0FB1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3C68B0-B32E-45A1-B214-93E80D93F376}"/>
              </a:ext>
            </a:extLst>
          </p:cNvPr>
          <p:cNvSpPr/>
          <p:nvPr/>
        </p:nvSpPr>
        <p:spPr>
          <a:xfrm>
            <a:off x="542242" y="403544"/>
            <a:ext cx="1210589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44AC2-0BF7-4BB4-B6AE-8BB4F0551F40}"/>
              </a:ext>
            </a:extLst>
          </p:cNvPr>
          <p:cNvSpPr txBox="1"/>
          <p:nvPr/>
        </p:nvSpPr>
        <p:spPr>
          <a:xfrm>
            <a:off x="502161" y="1478631"/>
            <a:ext cx="134111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MVP </a:t>
            </a:r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예측모델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574AC-95FE-4D7C-BB83-6D3B528003F5}"/>
              </a:ext>
            </a:extLst>
          </p:cNvPr>
          <p:cNvSpPr txBox="1"/>
          <p:nvPr/>
        </p:nvSpPr>
        <p:spPr>
          <a:xfrm>
            <a:off x="282510" y="1967076"/>
            <a:ext cx="1755235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MVP </a:t>
            </a:r>
            <a:r>
              <a:rPr lang="ko-KR" altLang="en-US" dirty="0"/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8BE33-7B8C-42AE-AB31-DE64AA3587FA}"/>
              </a:ext>
            </a:extLst>
          </p:cNvPr>
          <p:cNvSpPr txBox="1"/>
          <p:nvPr/>
        </p:nvSpPr>
        <p:spPr>
          <a:xfrm>
            <a:off x="282510" y="2452749"/>
            <a:ext cx="1755235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전처리</a:t>
            </a:r>
            <a:r>
              <a:rPr lang="ko-KR" altLang="en-US" dirty="0"/>
              <a:t> 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C6671-D689-4F30-BDFF-C4AC278ED53B}"/>
              </a:ext>
            </a:extLst>
          </p:cNvPr>
          <p:cNvSpPr txBox="1"/>
          <p:nvPr/>
        </p:nvSpPr>
        <p:spPr>
          <a:xfrm>
            <a:off x="282510" y="2975501"/>
            <a:ext cx="1755235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0D152-3CAF-4B86-BD31-D9462348B2A0}"/>
              </a:ext>
            </a:extLst>
          </p:cNvPr>
          <p:cNvSpPr txBox="1"/>
          <p:nvPr/>
        </p:nvSpPr>
        <p:spPr>
          <a:xfrm>
            <a:off x="282511" y="3477804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atin typeface="이사만루체 Medium" panose="00000600000000000000" pitchFamily="2" charset="-127"/>
                <a:ea typeface="이사만루체 Medium" panose="00000600000000000000" pitchFamily="2" charset="-127"/>
              </a:defRPr>
            </a:lvl1pPr>
          </a:lstStyle>
          <a:p>
            <a:r>
              <a:rPr lang="ko-KR" altLang="en-US" dirty="0" err="1"/>
              <a:t>랜덤포레스트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F246DC-8844-4FA2-B2BD-31238B012869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5C5F0B-F168-4D61-9B22-90343B123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12" y="1054194"/>
            <a:ext cx="7459116" cy="1107981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D457341-B0E5-43C1-B728-EB9E1677ED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91"/>
          <a:stretch/>
        </p:blipFill>
        <p:spPr>
          <a:xfrm>
            <a:off x="3016252" y="2531703"/>
            <a:ext cx="5013324" cy="3305106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3BA9D119-EE94-46DD-920A-91D3921998DB}"/>
              </a:ext>
            </a:extLst>
          </p:cNvPr>
          <p:cNvSpPr/>
          <p:nvPr/>
        </p:nvSpPr>
        <p:spPr>
          <a:xfrm rot="16490527">
            <a:off x="6090581" y="1528659"/>
            <a:ext cx="1900369" cy="5293036"/>
          </a:xfrm>
          <a:custGeom>
            <a:avLst/>
            <a:gdLst>
              <a:gd name="connsiteX0" fmla="*/ 743504 w 1562102"/>
              <a:gd name="connsiteY0" fmla="*/ 0 h 3577600"/>
              <a:gd name="connsiteX1" fmla="*/ 818598 w 1562102"/>
              <a:gd name="connsiteY1" fmla="*/ 0 h 3577600"/>
              <a:gd name="connsiteX2" fmla="*/ 1562102 w 1562102"/>
              <a:gd name="connsiteY2" fmla="*/ 3577600 h 3577600"/>
              <a:gd name="connsiteX3" fmla="*/ 0 w 1562102"/>
              <a:gd name="connsiteY3" fmla="*/ 3577600 h 357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2102" h="3577600">
                <a:moveTo>
                  <a:pt x="743504" y="0"/>
                </a:moveTo>
                <a:lnTo>
                  <a:pt x="818598" y="0"/>
                </a:lnTo>
                <a:lnTo>
                  <a:pt x="1562102" y="3577600"/>
                </a:lnTo>
                <a:lnTo>
                  <a:pt x="0" y="35776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2" name="그림 21" descr="사람, 스포츠, 실외, 대지이(가) 표시된 사진&#10;&#10;자동 생성된 설명">
            <a:extLst>
              <a:ext uri="{FF2B5EF4-FFF2-40B4-BE49-F238E27FC236}">
                <a16:creationId xmlns:a16="http://schemas.microsoft.com/office/drawing/2014/main" id="{BD9065F1-BFF1-48AB-A8CD-2FDEF97A1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73" b="99907" l="10000" r="90000">
                        <a14:foregroundMark x1="47484" y1="8663" x2="49689" y2="10526"/>
                        <a14:foregroundMark x1="43075" y1="35817" x2="34689" y2="49884"/>
                        <a14:foregroundMark x1="34689" y1="49884" x2="31615" y2="65533"/>
                        <a14:foregroundMark x1="31615" y1="65533" x2="32702" y2="74802"/>
                        <a14:foregroundMark x1="32702" y1="74802" x2="37484" y2="77923"/>
                        <a14:foregroundMark x1="37484" y1="77923" x2="37795" y2="98836"/>
                        <a14:foregroundMark x1="37795" y1="98836" x2="43261" y2="99767"/>
                        <a14:foregroundMark x1="43261" y1="99767" x2="57174" y2="96600"/>
                        <a14:foregroundMark x1="57174" y1="96600" x2="58540" y2="88961"/>
                        <a14:foregroundMark x1="58540" y1="88961" x2="54224" y2="78388"/>
                        <a14:foregroundMark x1="54224" y1="78388" x2="53354" y2="46670"/>
                        <a14:foregroundMark x1="53354" y1="46670" x2="56584" y2="40009"/>
                        <a14:foregroundMark x1="56584" y1="40009" x2="53789" y2="33302"/>
                        <a14:foregroundMark x1="53789" y1="33302" x2="52764" y2="33069"/>
                        <a14:foregroundMark x1="47919" y1="37820" x2="56273" y2="50675"/>
                        <a14:foregroundMark x1="56273" y1="50675" x2="60559" y2="64089"/>
                        <a14:foregroundMark x1="60559" y1="64089" x2="66832" y2="64322"/>
                        <a14:foregroundMark x1="66832" y1="64322" x2="73540" y2="61295"/>
                        <a14:foregroundMark x1="73540" y1="61295" x2="78323" y2="63810"/>
                        <a14:foregroundMark x1="78323" y1="63810" x2="78323" y2="65906"/>
                        <a14:foregroundMark x1="47484" y1="7219" x2="52298" y2="10480"/>
                        <a14:foregroundMark x1="52298" y1="10480" x2="54503" y2="14998"/>
                        <a14:foregroundMark x1="47050" y1="42664" x2="45559" y2="85375"/>
                        <a14:foregroundMark x1="42733" y1="37168" x2="39224" y2="99907"/>
                        <a14:foregroundMark x1="36677" y1="33209" x2="43012" y2="31067"/>
                        <a14:foregroundMark x1="34658" y1="89194" x2="33851" y2="98323"/>
                        <a14:foregroundMark x1="55807" y1="33815" x2="58944" y2="40522"/>
                        <a14:foregroundMark x1="58944" y1="40522" x2="58944" y2="48673"/>
                        <a14:backgroundMark x1="63727" y1="75128" x2="69720" y2="90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01" y="2452749"/>
            <a:ext cx="5193714" cy="3463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B9E60F-47E0-4D71-9653-C45CF1024A44}"/>
              </a:ext>
            </a:extLst>
          </p:cNvPr>
          <p:cNvSpPr txBox="1"/>
          <p:nvPr/>
        </p:nvSpPr>
        <p:spPr>
          <a:xfrm>
            <a:off x="311505" y="4010885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서포트벡터머신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BDB48B89-E81D-470E-B0AF-43F3526A6F47}"/>
              </a:ext>
            </a:extLst>
          </p:cNvPr>
          <p:cNvSpPr/>
          <p:nvPr/>
        </p:nvSpPr>
        <p:spPr>
          <a:xfrm>
            <a:off x="5611654" y="1847606"/>
            <a:ext cx="682906" cy="288747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A1F6D071-E9C1-4DE6-8628-0746146C27EB}"/>
              </a:ext>
            </a:extLst>
          </p:cNvPr>
          <p:cNvSpPr/>
          <p:nvPr/>
        </p:nvSpPr>
        <p:spPr>
          <a:xfrm rot="16490527">
            <a:off x="6119575" y="1733698"/>
            <a:ext cx="1900369" cy="5293036"/>
          </a:xfrm>
          <a:custGeom>
            <a:avLst/>
            <a:gdLst>
              <a:gd name="connsiteX0" fmla="*/ 743504 w 1562102"/>
              <a:gd name="connsiteY0" fmla="*/ 0 h 3577600"/>
              <a:gd name="connsiteX1" fmla="*/ 818598 w 1562102"/>
              <a:gd name="connsiteY1" fmla="*/ 0 h 3577600"/>
              <a:gd name="connsiteX2" fmla="*/ 1562102 w 1562102"/>
              <a:gd name="connsiteY2" fmla="*/ 3577600 h 3577600"/>
              <a:gd name="connsiteX3" fmla="*/ 0 w 1562102"/>
              <a:gd name="connsiteY3" fmla="*/ 3577600 h 357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2102" h="3577600">
                <a:moveTo>
                  <a:pt x="743504" y="0"/>
                </a:moveTo>
                <a:lnTo>
                  <a:pt x="818598" y="0"/>
                </a:lnTo>
                <a:lnTo>
                  <a:pt x="1562102" y="3577600"/>
                </a:lnTo>
                <a:lnTo>
                  <a:pt x="0" y="35776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3" name="그림 22" descr="사람, 스포츠, 남자, 실외이(가) 표시된 사진&#10;&#10;자동 생성된 설명">
            <a:extLst>
              <a:ext uri="{FF2B5EF4-FFF2-40B4-BE49-F238E27FC236}">
                <a16:creationId xmlns:a16="http://schemas.microsoft.com/office/drawing/2014/main" id="{96EC522D-787A-45E2-8536-22B8798B02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89" b="98750" l="10000" r="90000">
                        <a14:foregroundMark x1="43906" y1="6389" x2="43906" y2="6389"/>
                        <a14:foregroundMark x1="41875" y1="93750" x2="41875" y2="93750"/>
                        <a14:foregroundMark x1="62734" y1="97222" x2="62734" y2="97222"/>
                        <a14:foregroundMark x1="34219" y1="98750" x2="34219" y2="9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36" r="25882"/>
          <a:stretch/>
        </p:blipFill>
        <p:spPr>
          <a:xfrm>
            <a:off x="8338105" y="2710132"/>
            <a:ext cx="2698354" cy="3251427"/>
          </a:xfrm>
          <a:prstGeom prst="rect">
            <a:avLst/>
          </a:prstGeom>
        </p:spPr>
      </p:pic>
      <p:sp>
        <p:nvSpPr>
          <p:cNvPr id="25" name="화살표: 왼쪽 24">
            <a:extLst>
              <a:ext uri="{FF2B5EF4-FFF2-40B4-BE49-F238E27FC236}">
                <a16:creationId xmlns:a16="http://schemas.microsoft.com/office/drawing/2014/main" id="{EFD1E3D9-A677-42B8-8525-0E70D3FF9E9B}"/>
              </a:ext>
            </a:extLst>
          </p:cNvPr>
          <p:cNvSpPr/>
          <p:nvPr/>
        </p:nvSpPr>
        <p:spPr>
          <a:xfrm>
            <a:off x="5611654" y="1552463"/>
            <a:ext cx="682906" cy="288747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83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6" grpId="0" animBg="1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E766A0F-5234-4440-A2B1-97B3AFB77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9"/>
            <a:ext cx="12192000" cy="6864097"/>
          </a:xfrm>
          <a:prstGeom prst="rect">
            <a:avLst/>
          </a:prstGeom>
        </p:spPr>
      </p:pic>
      <p:sp>
        <p:nvSpPr>
          <p:cNvPr id="14" name="사각형: 잘린 한쪽 모서리 13">
            <a:extLst>
              <a:ext uri="{FF2B5EF4-FFF2-40B4-BE49-F238E27FC236}">
                <a16:creationId xmlns:a16="http://schemas.microsoft.com/office/drawing/2014/main" id="{F5598AEC-F7C3-407C-B298-F7A1E0C37AAF}"/>
              </a:ext>
            </a:extLst>
          </p:cNvPr>
          <p:cNvSpPr/>
          <p:nvPr/>
        </p:nvSpPr>
        <p:spPr>
          <a:xfrm>
            <a:off x="-394447" y="2011680"/>
            <a:ext cx="13590494" cy="2846070"/>
          </a:xfrm>
          <a:prstGeom prst="snip1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5F199-ECCF-445E-AD43-E9BD63B5C832}"/>
              </a:ext>
            </a:extLst>
          </p:cNvPr>
          <p:cNvSpPr txBox="1"/>
          <p:nvPr/>
        </p:nvSpPr>
        <p:spPr>
          <a:xfrm>
            <a:off x="2749122" y="3203249"/>
            <a:ext cx="6693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NBA Players Stats</a:t>
            </a:r>
            <a:r>
              <a:rPr lang="ko-KR" altLang="en-US" sz="28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데이터 연구 총평</a:t>
            </a:r>
          </a:p>
        </p:txBody>
      </p:sp>
    </p:spTree>
    <p:extLst>
      <p:ext uri="{BB962C8B-B14F-4D97-AF65-F5344CB8AC3E}">
        <p14:creationId xmlns:p14="http://schemas.microsoft.com/office/powerpoint/2010/main" val="1610275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E766A0F-5234-4440-A2B1-97B3AFB77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9"/>
            <a:ext cx="12192000" cy="6864097"/>
          </a:xfrm>
          <a:prstGeom prst="rect">
            <a:avLst/>
          </a:prstGeom>
        </p:spPr>
      </p:pic>
      <p:sp>
        <p:nvSpPr>
          <p:cNvPr id="31" name="사각형: 잘린 한쪽 모서리 30">
            <a:extLst>
              <a:ext uri="{FF2B5EF4-FFF2-40B4-BE49-F238E27FC236}">
                <a16:creationId xmlns:a16="http://schemas.microsoft.com/office/drawing/2014/main" id="{80D3E5D0-E543-4F7B-9940-10116B352F9B}"/>
              </a:ext>
            </a:extLst>
          </p:cNvPr>
          <p:cNvSpPr/>
          <p:nvPr/>
        </p:nvSpPr>
        <p:spPr>
          <a:xfrm>
            <a:off x="-394447" y="2011680"/>
            <a:ext cx="13590494" cy="2846070"/>
          </a:xfrm>
          <a:prstGeom prst="snip1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AAB83D04-82D2-4B28-9BDC-6BF3A500245F}"/>
              </a:ext>
            </a:extLst>
          </p:cNvPr>
          <p:cNvSpPr/>
          <p:nvPr/>
        </p:nvSpPr>
        <p:spPr>
          <a:xfrm flipH="1">
            <a:off x="274545" y="390074"/>
            <a:ext cx="4975412" cy="272527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다양한 분석 결과의 특징을 한눈에 직관적으로 볼 수 있다는 시각화 기법의 장점을 느낄 수 있었음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이상치가 아닌 특정 값이 전체 분석 결과에 영향을 미치는 상황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</a:t>
            </a:r>
            <a:r>
              <a:rPr lang="ko-KR" altLang="en-US" dirty="0">
                <a:solidFill>
                  <a:srgbClr val="7030A0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있을 수 있음을 확인하였음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 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이를 해결하는 방법을 적용해 보면 더 좋았을 것 같다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3" name="사각형: 잘린 한쪽 모서리 32">
            <a:extLst>
              <a:ext uri="{FF2B5EF4-FFF2-40B4-BE49-F238E27FC236}">
                <a16:creationId xmlns:a16="http://schemas.microsoft.com/office/drawing/2014/main" id="{833C5BD7-992D-4DFC-9681-D8974B580C6A}"/>
              </a:ext>
            </a:extLst>
          </p:cNvPr>
          <p:cNvSpPr/>
          <p:nvPr/>
        </p:nvSpPr>
        <p:spPr>
          <a:xfrm>
            <a:off x="6827744" y="389531"/>
            <a:ext cx="4975412" cy="272527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데이터 </a:t>
            </a:r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과정에서 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R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을 더 활용하지 못한  점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데이터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샘플링을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거치면서 샘플 데이터의 불안정으로 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변수선택과정에서 상관도가 꾸준하게 높은 변수를 선택하지 못하였다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이에 대한 해결방법을 찾지 못한 점이 아쉬웠다</a:t>
            </a:r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.(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로지스틱</a:t>
            </a:r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후진제거법</a:t>
            </a:r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BF2B328B-B6BB-4101-B88E-D6D2FFBBFD0D}"/>
              </a:ext>
            </a:extLst>
          </p:cNvPr>
          <p:cNvSpPr/>
          <p:nvPr/>
        </p:nvSpPr>
        <p:spPr>
          <a:xfrm flipH="1" flipV="1">
            <a:off x="274545" y="3726469"/>
            <a:ext cx="4975412" cy="272527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8C6EE4A9-1018-48EB-B0F8-BBB1EB6B2B67}"/>
              </a:ext>
            </a:extLst>
          </p:cNvPr>
          <p:cNvSpPr/>
          <p:nvPr/>
        </p:nvSpPr>
        <p:spPr>
          <a:xfrm flipV="1">
            <a:off x="6827744" y="3726469"/>
            <a:ext cx="4975412" cy="272527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996E16F8-40D6-49BF-AD0E-3502368EBEB2}"/>
              </a:ext>
            </a:extLst>
          </p:cNvPr>
          <p:cNvSpPr/>
          <p:nvPr/>
        </p:nvSpPr>
        <p:spPr>
          <a:xfrm>
            <a:off x="6096000" y="2255950"/>
            <a:ext cx="1202056" cy="1200150"/>
          </a:xfrm>
          <a:custGeom>
            <a:avLst/>
            <a:gdLst>
              <a:gd name="connsiteX0" fmla="*/ 0 w 1202056"/>
              <a:gd name="connsiteY0" fmla="*/ 0 h 1200150"/>
              <a:gd name="connsiteX1" fmla="*/ 1202056 w 1202056"/>
              <a:gd name="connsiteY1" fmla="*/ 1200150 h 1200150"/>
              <a:gd name="connsiteX2" fmla="*/ 331596 w 1202056"/>
              <a:gd name="connsiteY2" fmla="*/ 1200150 h 1200150"/>
              <a:gd name="connsiteX3" fmla="*/ 0 w 1202056"/>
              <a:gd name="connsiteY3" fmla="*/ 889422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2056" h="1200150">
                <a:moveTo>
                  <a:pt x="0" y="0"/>
                </a:moveTo>
                <a:cubicBezTo>
                  <a:pt x="663877" y="0"/>
                  <a:pt x="1202056" y="537325"/>
                  <a:pt x="1202056" y="1200150"/>
                </a:cubicBezTo>
                <a:lnTo>
                  <a:pt x="331596" y="1200150"/>
                </a:lnTo>
                <a:lnTo>
                  <a:pt x="0" y="88942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3D556D33-759B-4D7F-B0C0-DE2BB8015973}"/>
              </a:ext>
            </a:extLst>
          </p:cNvPr>
          <p:cNvSpPr/>
          <p:nvPr/>
        </p:nvSpPr>
        <p:spPr>
          <a:xfrm flipV="1">
            <a:off x="6096000" y="3559049"/>
            <a:ext cx="1202056" cy="1200150"/>
          </a:xfrm>
          <a:custGeom>
            <a:avLst/>
            <a:gdLst>
              <a:gd name="connsiteX0" fmla="*/ 0 w 1202056"/>
              <a:gd name="connsiteY0" fmla="*/ 0 h 1200150"/>
              <a:gd name="connsiteX1" fmla="*/ 1202056 w 1202056"/>
              <a:gd name="connsiteY1" fmla="*/ 1200150 h 1200150"/>
              <a:gd name="connsiteX2" fmla="*/ 331596 w 1202056"/>
              <a:gd name="connsiteY2" fmla="*/ 1200150 h 1200150"/>
              <a:gd name="connsiteX3" fmla="*/ 0 w 1202056"/>
              <a:gd name="connsiteY3" fmla="*/ 889422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2056" h="1200150">
                <a:moveTo>
                  <a:pt x="0" y="0"/>
                </a:moveTo>
                <a:cubicBezTo>
                  <a:pt x="663877" y="0"/>
                  <a:pt x="1202056" y="537325"/>
                  <a:pt x="1202056" y="1200150"/>
                </a:cubicBezTo>
                <a:lnTo>
                  <a:pt x="331596" y="1200150"/>
                </a:lnTo>
                <a:lnTo>
                  <a:pt x="0" y="889422"/>
                </a:lnTo>
                <a:close/>
              </a:path>
            </a:pathLst>
          </a:custGeom>
          <a:solidFill>
            <a:srgbClr val="CC2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B147961-8763-4F57-8721-A8AB6F75E664}"/>
              </a:ext>
            </a:extLst>
          </p:cNvPr>
          <p:cNvSpPr/>
          <p:nvPr/>
        </p:nvSpPr>
        <p:spPr>
          <a:xfrm flipH="1" flipV="1">
            <a:off x="4779645" y="3546223"/>
            <a:ext cx="1202056" cy="1200150"/>
          </a:xfrm>
          <a:custGeom>
            <a:avLst/>
            <a:gdLst>
              <a:gd name="connsiteX0" fmla="*/ 0 w 1202056"/>
              <a:gd name="connsiteY0" fmla="*/ 0 h 1200150"/>
              <a:gd name="connsiteX1" fmla="*/ 1202056 w 1202056"/>
              <a:gd name="connsiteY1" fmla="*/ 1200150 h 1200150"/>
              <a:gd name="connsiteX2" fmla="*/ 331596 w 1202056"/>
              <a:gd name="connsiteY2" fmla="*/ 1200150 h 1200150"/>
              <a:gd name="connsiteX3" fmla="*/ 0 w 1202056"/>
              <a:gd name="connsiteY3" fmla="*/ 889422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2056" h="1200150">
                <a:moveTo>
                  <a:pt x="0" y="0"/>
                </a:moveTo>
                <a:cubicBezTo>
                  <a:pt x="663877" y="0"/>
                  <a:pt x="1202056" y="537325"/>
                  <a:pt x="1202056" y="1200150"/>
                </a:cubicBezTo>
                <a:lnTo>
                  <a:pt x="331596" y="1200150"/>
                </a:lnTo>
                <a:lnTo>
                  <a:pt x="0" y="88942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6F712D1F-3E89-4B00-A020-0D50235BD76E}"/>
              </a:ext>
            </a:extLst>
          </p:cNvPr>
          <p:cNvSpPr/>
          <p:nvPr/>
        </p:nvSpPr>
        <p:spPr>
          <a:xfrm flipH="1">
            <a:off x="4779647" y="2255950"/>
            <a:ext cx="1202056" cy="1200150"/>
          </a:xfrm>
          <a:custGeom>
            <a:avLst/>
            <a:gdLst>
              <a:gd name="connsiteX0" fmla="*/ 0 w 1202056"/>
              <a:gd name="connsiteY0" fmla="*/ 0 h 1200150"/>
              <a:gd name="connsiteX1" fmla="*/ 1202056 w 1202056"/>
              <a:gd name="connsiteY1" fmla="*/ 1200150 h 1200150"/>
              <a:gd name="connsiteX2" fmla="*/ 331596 w 1202056"/>
              <a:gd name="connsiteY2" fmla="*/ 1200150 h 1200150"/>
              <a:gd name="connsiteX3" fmla="*/ 0 w 1202056"/>
              <a:gd name="connsiteY3" fmla="*/ 889422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2056" h="1200150">
                <a:moveTo>
                  <a:pt x="0" y="0"/>
                </a:moveTo>
                <a:cubicBezTo>
                  <a:pt x="663877" y="0"/>
                  <a:pt x="1202056" y="537325"/>
                  <a:pt x="1202056" y="1200150"/>
                </a:cubicBezTo>
                <a:lnTo>
                  <a:pt x="331596" y="1200150"/>
                </a:lnTo>
                <a:lnTo>
                  <a:pt x="0" y="889422"/>
                </a:lnTo>
                <a:close/>
              </a:path>
            </a:pathLst>
          </a:custGeom>
          <a:solidFill>
            <a:srgbClr val="CC2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E19D0C-4589-45F6-ABC8-23F5979F9E2B}"/>
              </a:ext>
            </a:extLst>
          </p:cNvPr>
          <p:cNvSpPr/>
          <p:nvPr/>
        </p:nvSpPr>
        <p:spPr>
          <a:xfrm>
            <a:off x="4942534" y="2612113"/>
            <a:ext cx="9108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r>
              <a:rPr lang="en-US" altLang="ko-KR" sz="2000" b="1" spc="50" baseline="3000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st</a:t>
            </a:r>
            <a:r>
              <a:rPr lang="en-US" altLang="ko-KR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</a:p>
          <a:p>
            <a:pPr algn="ctr"/>
            <a:r>
              <a:rPr lang="ko-KR" alt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시각화</a:t>
            </a:r>
            <a:endParaRPr lang="en-US" altLang="ko-KR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782C7C-C5C2-4D0E-BB45-E08BFA4C8EA9}"/>
              </a:ext>
            </a:extLst>
          </p:cNvPr>
          <p:cNvSpPr/>
          <p:nvPr/>
        </p:nvSpPr>
        <p:spPr>
          <a:xfrm>
            <a:off x="4988966" y="3726469"/>
            <a:ext cx="9108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데이터</a:t>
            </a:r>
            <a:endParaRPr lang="en-US" altLang="ko-KR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수집</a:t>
            </a:r>
            <a:endParaRPr lang="en-US" altLang="ko-KR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731AEC-861D-4788-A841-D0E26675D850}"/>
              </a:ext>
            </a:extLst>
          </p:cNvPr>
          <p:cNvSpPr/>
          <p:nvPr/>
        </p:nvSpPr>
        <p:spPr>
          <a:xfrm>
            <a:off x="6141702" y="3744035"/>
            <a:ext cx="9108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en-US" altLang="ko-KR" sz="2000" b="1" cap="none" spc="50" baseline="3000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nd</a:t>
            </a:r>
            <a:endParaRPr lang="en-US" altLang="ko-KR" sz="2000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모델링</a:t>
            </a:r>
            <a:endParaRPr lang="en-US" altLang="ko-KR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1C790C-98E7-4087-B505-9FFEF92D9495}"/>
              </a:ext>
            </a:extLst>
          </p:cNvPr>
          <p:cNvSpPr/>
          <p:nvPr/>
        </p:nvSpPr>
        <p:spPr>
          <a:xfrm>
            <a:off x="6136266" y="2574879"/>
            <a:ext cx="9108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데이터</a:t>
            </a:r>
            <a:endParaRPr lang="en-US" altLang="ko-KR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20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endParaRPr lang="en-US" altLang="ko-KR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5F66F0-99B8-4A92-960C-50EE56CAEC48}"/>
              </a:ext>
            </a:extLst>
          </p:cNvPr>
          <p:cNvSpPr txBox="1"/>
          <p:nvPr/>
        </p:nvSpPr>
        <p:spPr>
          <a:xfrm>
            <a:off x="514351" y="3947858"/>
            <a:ext cx="4417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연구주제 선정에 있어서 데이터 수집 과정에서 굉장히 제약이 많다고 느낌</a:t>
            </a:r>
            <a:r>
              <a:rPr lang="en-US" altLang="ko-KR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창의적 아이디어가 있음에도 데이터 수집이 연구주제 선정에 영향을 많이 끼친다고 느꼈다</a:t>
            </a: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많이 다뤄졌던 데이터는 참고할 수 있는 다른 코드들이 있음</a:t>
            </a: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이를 학습할 때 적용할 수 있을 것 같다</a:t>
            </a: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08EB38-DC20-435D-AA2E-EBC2AB937559}"/>
              </a:ext>
            </a:extLst>
          </p:cNvPr>
          <p:cNvSpPr txBox="1"/>
          <p:nvPr/>
        </p:nvSpPr>
        <p:spPr>
          <a:xfrm>
            <a:off x="7152437" y="3836883"/>
            <a:ext cx="4417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분류기 모델의 장단점을 느낄 수 있었음</a:t>
            </a: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특히 사용한 데이터의 </a:t>
            </a: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0,1 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비율이 극단적으로 차이가 나는 데이터의 경우의 모델링의 어려움을 느낌</a:t>
            </a: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데이터의 특징에 따라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과적합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 발생하는 현상을 발견함</a:t>
            </a: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다음번에는 모델의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정확도 부족 문제를 해결하는 경험을 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해볼 수 있는 데이터를 다뤄보면 좋을 것 같음</a:t>
            </a: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8914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F0EEFC-6DFF-427B-9C13-3F9B4807BE79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391E88-1AC4-46D0-ADB4-70884296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AD3E13-CF59-4F77-9982-29E269FCFCD5}"/>
              </a:ext>
            </a:extLst>
          </p:cNvPr>
          <p:cNvSpPr/>
          <p:nvPr/>
        </p:nvSpPr>
        <p:spPr>
          <a:xfrm>
            <a:off x="689719" y="403544"/>
            <a:ext cx="915636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01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5194B5-462A-436A-A80B-55EE3475DAA4}"/>
              </a:ext>
            </a:extLst>
          </p:cNvPr>
          <p:cNvSpPr/>
          <p:nvPr/>
        </p:nvSpPr>
        <p:spPr>
          <a:xfrm>
            <a:off x="4499296" y="2027579"/>
            <a:ext cx="6154722" cy="1179097"/>
          </a:xfrm>
          <a:prstGeom prst="roundRect">
            <a:avLst/>
          </a:prstGeom>
          <a:solidFill>
            <a:srgbClr val="E37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NBA</a:t>
            </a:r>
            <a:r>
              <a:rPr lang="ko-KR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경기 실적을 분석해 </a:t>
            </a:r>
            <a:endParaRPr lang="en-US" altLang="ko-KR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각 포지션 선수들의 </a:t>
            </a:r>
            <a:r>
              <a:rPr lang="ko-KR" altLang="ko-KR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스탯</a:t>
            </a:r>
            <a:r>
              <a:rPr lang="ko-KR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분석 후 전성기 나이 </a:t>
            </a:r>
            <a:r>
              <a:rPr lang="ko-KR" altLang="ko-KR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뽑아보기</a:t>
            </a:r>
            <a:r>
              <a:rPr lang="en-US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  <a:p>
            <a:pPr algn="ctr"/>
            <a:endParaRPr lang="ko-KR" altLang="en-US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C7D46E-6A12-4508-918E-3595227A8710}"/>
              </a:ext>
            </a:extLst>
          </p:cNvPr>
          <p:cNvSpPr/>
          <p:nvPr/>
        </p:nvSpPr>
        <p:spPr>
          <a:xfrm>
            <a:off x="3141678" y="1781537"/>
            <a:ext cx="3175232" cy="492084"/>
          </a:xfrm>
          <a:prstGeom prst="roundRect">
            <a:avLst/>
          </a:prstGeom>
          <a:solidFill>
            <a:srgbClr val="A51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Sub_Title_1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4F0C8CC-1DF8-46E8-9ABA-F33EAFF45ABE}"/>
              </a:ext>
            </a:extLst>
          </p:cNvPr>
          <p:cNvSpPr/>
          <p:nvPr/>
        </p:nvSpPr>
        <p:spPr>
          <a:xfrm>
            <a:off x="4383248" y="3889829"/>
            <a:ext cx="6154722" cy="1041857"/>
          </a:xfrm>
          <a:prstGeom prst="roundRect">
            <a:avLst/>
          </a:prstGeom>
          <a:solidFill>
            <a:srgbClr val="7BBC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역대 </a:t>
            </a:r>
            <a:r>
              <a:rPr lang="en-US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MVP</a:t>
            </a:r>
            <a:r>
              <a:rPr lang="ko-KR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스탯</a:t>
            </a:r>
            <a:r>
              <a:rPr lang="ko-KR" altLang="ko-KR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</a:t>
            </a:r>
            <a:r>
              <a:rPr lang="ko-KR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학습</a:t>
            </a:r>
            <a:r>
              <a:rPr lang="ko-KR" altLang="en-US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하여</a:t>
            </a:r>
            <a:endParaRPr lang="en-US" altLang="ko-KR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</a:t>
            </a:r>
            <a:r>
              <a:rPr lang="en-US" altLang="ko-KR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020-</a:t>
            </a:r>
            <a:r>
              <a:rPr lang="en-US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21 MVP</a:t>
            </a:r>
            <a:r>
              <a:rPr lang="ko-KR" altLang="en-US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예측하는 모델 만들기</a:t>
            </a:r>
            <a:r>
              <a:rPr lang="en-US" altLang="ko-KR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AAF3CB4-78F9-43B2-9122-A85857ED41CE}"/>
              </a:ext>
            </a:extLst>
          </p:cNvPr>
          <p:cNvSpPr/>
          <p:nvPr/>
        </p:nvSpPr>
        <p:spPr>
          <a:xfrm>
            <a:off x="3025630" y="3506547"/>
            <a:ext cx="3175232" cy="492084"/>
          </a:xfrm>
          <a:prstGeom prst="roundRect">
            <a:avLst/>
          </a:prstGeom>
          <a:solidFill>
            <a:srgbClr val="21417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Sub_Title_2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94491-59D2-49D0-8173-EC0583EB0403}"/>
              </a:ext>
            </a:extLst>
          </p:cNvPr>
          <p:cNvSpPr txBox="1"/>
          <p:nvPr/>
        </p:nvSpPr>
        <p:spPr>
          <a:xfrm>
            <a:off x="502161" y="1478631"/>
            <a:ext cx="134111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 주제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F58D1-80DF-4536-9B9A-FC35C8ED05EC}"/>
              </a:ext>
            </a:extLst>
          </p:cNvPr>
          <p:cNvSpPr txBox="1"/>
          <p:nvPr/>
        </p:nvSpPr>
        <p:spPr>
          <a:xfrm>
            <a:off x="307694" y="1967076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주제 선정 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099E2-EC11-496E-8D44-DD886666B33E}"/>
              </a:ext>
            </a:extLst>
          </p:cNvPr>
          <p:cNvSpPr txBox="1"/>
          <p:nvPr/>
        </p:nvSpPr>
        <p:spPr>
          <a:xfrm>
            <a:off x="307694" y="2452749"/>
            <a:ext cx="1730051" cy="646331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 아이디어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EE9B6-6544-4E36-A6FD-C97C8F6E63E8}"/>
              </a:ext>
            </a:extLst>
          </p:cNvPr>
          <p:cNvSpPr txBox="1"/>
          <p:nvPr/>
        </p:nvSpPr>
        <p:spPr>
          <a:xfrm>
            <a:off x="307694" y="3215421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주사용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데이터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9619BF-0A5F-44E2-9307-1B5E0AF20388}"/>
              </a:ext>
            </a:extLst>
          </p:cNvPr>
          <p:cNvSpPr/>
          <p:nvPr/>
        </p:nvSpPr>
        <p:spPr>
          <a:xfrm>
            <a:off x="13934839" y="1260917"/>
            <a:ext cx="624115" cy="435428"/>
          </a:xfrm>
          <a:prstGeom prst="rect">
            <a:avLst/>
          </a:prstGeom>
          <a:solidFill>
            <a:srgbClr val="0253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09B5F9-F635-4355-90D7-5B2CAC81D144}"/>
              </a:ext>
            </a:extLst>
          </p:cNvPr>
          <p:cNvSpPr/>
          <p:nvPr/>
        </p:nvSpPr>
        <p:spPr>
          <a:xfrm>
            <a:off x="14783924" y="1260917"/>
            <a:ext cx="624115" cy="435428"/>
          </a:xfrm>
          <a:prstGeom prst="rect">
            <a:avLst/>
          </a:prstGeom>
          <a:solidFill>
            <a:srgbClr val="CC2B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01192E-39B3-47E6-848F-A7371C558D8F}"/>
              </a:ext>
            </a:extLst>
          </p:cNvPr>
          <p:cNvSpPr/>
          <p:nvPr/>
        </p:nvSpPr>
        <p:spPr>
          <a:xfrm>
            <a:off x="13934838" y="1895918"/>
            <a:ext cx="624115" cy="435428"/>
          </a:xfrm>
          <a:prstGeom prst="rect">
            <a:avLst/>
          </a:prstGeom>
          <a:solidFill>
            <a:srgbClr val="2141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16AFCE-4EE9-4F9A-B469-5D6E999FC3D2}"/>
              </a:ext>
            </a:extLst>
          </p:cNvPr>
          <p:cNvSpPr/>
          <p:nvPr/>
        </p:nvSpPr>
        <p:spPr>
          <a:xfrm>
            <a:off x="14783924" y="1895918"/>
            <a:ext cx="624115" cy="435428"/>
          </a:xfrm>
          <a:prstGeom prst="rect">
            <a:avLst/>
          </a:prstGeom>
          <a:solidFill>
            <a:srgbClr val="A51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461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외, 스키타기이(가) 표시된 사진&#10;&#10;자동 생성된 설명">
            <a:extLst>
              <a:ext uri="{FF2B5EF4-FFF2-40B4-BE49-F238E27FC236}">
                <a16:creationId xmlns:a16="http://schemas.microsoft.com/office/drawing/2014/main" id="{167947B5-3725-4F3C-849F-BBA7A3290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"/>
            <a:ext cx="12192995" cy="6857440"/>
          </a:xfrm>
          <a:prstGeom prst="rect">
            <a:avLst/>
          </a:prstGeom>
        </p:spPr>
      </p:pic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7F15A5BA-A70C-43EA-9555-9C4A95A2CBEA}"/>
              </a:ext>
            </a:extLst>
          </p:cNvPr>
          <p:cNvSpPr/>
          <p:nvPr/>
        </p:nvSpPr>
        <p:spPr>
          <a:xfrm>
            <a:off x="-394447" y="2357718"/>
            <a:ext cx="13590494" cy="2214282"/>
          </a:xfrm>
          <a:prstGeom prst="snip1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6689345F-5A61-4D83-AB55-0E7E99CA9322}"/>
              </a:ext>
            </a:extLst>
          </p:cNvPr>
          <p:cNvSpPr/>
          <p:nvPr/>
        </p:nvSpPr>
        <p:spPr>
          <a:xfrm>
            <a:off x="4625788" y="2357718"/>
            <a:ext cx="3245223" cy="2214282"/>
          </a:xfrm>
          <a:prstGeom prst="snip1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5F199-ECCF-445E-AD43-E9BD63B5C832}"/>
              </a:ext>
            </a:extLst>
          </p:cNvPr>
          <p:cNvSpPr txBox="1"/>
          <p:nvPr/>
        </p:nvSpPr>
        <p:spPr>
          <a:xfrm>
            <a:off x="4999357" y="3141693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감사합니다</a:t>
            </a:r>
            <a:r>
              <a:rPr lang="en-US" altLang="ko-KR" sz="36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E2BF9D-0759-4A72-BA09-A051C66F18C1}"/>
              </a:ext>
            </a:extLst>
          </p:cNvPr>
          <p:cNvGrpSpPr/>
          <p:nvPr/>
        </p:nvGrpSpPr>
        <p:grpSpPr>
          <a:xfrm>
            <a:off x="5323037" y="5758513"/>
            <a:ext cx="1874484" cy="782517"/>
            <a:chOff x="10081786" y="5866091"/>
            <a:chExt cx="2027745" cy="7825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9C3CB-CA1E-46EF-A301-E3B926E787E8}"/>
                </a:ext>
              </a:extLst>
            </p:cNvPr>
            <p:cNvSpPr txBox="1"/>
            <p:nvPr/>
          </p:nvSpPr>
          <p:spPr>
            <a:xfrm>
              <a:off x="10081786" y="5866091"/>
              <a:ext cx="2027745" cy="707886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ADAM</a:t>
              </a:r>
              <a:endParaRPr lang="ko-KR" altLang="en-US" sz="40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7B40B0-BE58-46ED-9F93-CA8FF4ED8F66}"/>
                </a:ext>
              </a:extLst>
            </p:cNvPr>
            <p:cNvSpPr txBox="1"/>
            <p:nvPr/>
          </p:nvSpPr>
          <p:spPr>
            <a:xfrm>
              <a:off x="10081786" y="6433164"/>
              <a:ext cx="193076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Almost Data Analyst… maybe?</a:t>
              </a:r>
              <a:endParaRPr lang="ko-KR" altLang="en-US" sz="8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552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F0EEFC-6DFF-427B-9C13-3F9B4807BE79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391E88-1AC4-46D0-ADB4-708842965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AD3E13-CF59-4F77-9982-29E269FCFCD5}"/>
              </a:ext>
            </a:extLst>
          </p:cNvPr>
          <p:cNvSpPr/>
          <p:nvPr/>
        </p:nvSpPr>
        <p:spPr>
          <a:xfrm>
            <a:off x="689719" y="403544"/>
            <a:ext cx="915636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20DBFE-64A4-4143-92AB-11548B0E7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94" y="1487744"/>
            <a:ext cx="7992173" cy="21978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6FD161-B982-4C94-8337-1E3214AF40D1}"/>
              </a:ext>
            </a:extLst>
          </p:cNvPr>
          <p:cNvSpPr txBox="1"/>
          <p:nvPr/>
        </p:nvSpPr>
        <p:spPr>
          <a:xfrm>
            <a:off x="3098809" y="3927486"/>
            <a:ext cx="79921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NBA Players stats since 1950</a:t>
            </a:r>
          </a:p>
          <a:p>
            <a:pPr algn="r"/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</a:p>
          <a:p>
            <a:pPr algn="r"/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수집 사이트</a:t>
            </a:r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24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캐글</a:t>
            </a:r>
            <a:r>
              <a:rPr lang="en-US" altLang="ko-KR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en-US" altLang="ko-KR" sz="2000" dirty="0">
                <a:latin typeface="이사만루체 Light" panose="00000300000000000000" pitchFamily="2" charset="-127"/>
                <a:ea typeface="이사만루체 Light" panose="00000300000000000000" pitchFamily="2" charset="-127"/>
                <a:hlinkClick r:id="rId5"/>
              </a:rPr>
              <a:t>https://www.kaggle.com/drgilermo/nba-players-stats</a:t>
            </a:r>
            <a:r>
              <a:rPr lang="en-US" altLang="ko-KR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endParaRPr lang="en-US" altLang="ko-KR" sz="2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77464-71BD-4494-BAD6-F455B325B77D}"/>
              </a:ext>
            </a:extLst>
          </p:cNvPr>
          <p:cNvSpPr txBox="1"/>
          <p:nvPr/>
        </p:nvSpPr>
        <p:spPr>
          <a:xfrm>
            <a:off x="502161" y="1478631"/>
            <a:ext cx="134111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 주제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A3BBE-1253-4CD6-AE6C-70CCC3E8DEF2}"/>
              </a:ext>
            </a:extLst>
          </p:cNvPr>
          <p:cNvSpPr txBox="1"/>
          <p:nvPr/>
        </p:nvSpPr>
        <p:spPr>
          <a:xfrm>
            <a:off x="307694" y="1967076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주제 선정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95F2CC-E6D9-41BD-B4BB-DC662CD6EEE3}"/>
              </a:ext>
            </a:extLst>
          </p:cNvPr>
          <p:cNvSpPr txBox="1"/>
          <p:nvPr/>
        </p:nvSpPr>
        <p:spPr>
          <a:xfrm>
            <a:off x="307694" y="2452749"/>
            <a:ext cx="1730051" cy="646331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 아이디어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98D4D-72A7-4081-BB21-083516C6F09E}"/>
              </a:ext>
            </a:extLst>
          </p:cNvPr>
          <p:cNvSpPr txBox="1"/>
          <p:nvPr/>
        </p:nvSpPr>
        <p:spPr>
          <a:xfrm>
            <a:off x="307694" y="3215421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주사용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370292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F0EEFC-6DFF-427B-9C13-3F9B4807BE79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391E88-1AC4-46D0-ADB4-708842965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AD3E13-CF59-4F77-9982-29E269FCFCD5}"/>
              </a:ext>
            </a:extLst>
          </p:cNvPr>
          <p:cNvSpPr/>
          <p:nvPr/>
        </p:nvSpPr>
        <p:spPr>
          <a:xfrm>
            <a:off x="548654" y="403544"/>
            <a:ext cx="1197765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9C2F0-E136-4717-872B-8B9999C44C79}"/>
              </a:ext>
            </a:extLst>
          </p:cNvPr>
          <p:cNvSpPr txBox="1"/>
          <p:nvPr/>
        </p:nvSpPr>
        <p:spPr>
          <a:xfrm>
            <a:off x="282511" y="1938165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변수 선택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D06C1-8A50-4443-A6A5-C17472C53736}"/>
              </a:ext>
            </a:extLst>
          </p:cNvPr>
          <p:cNvSpPr txBox="1"/>
          <p:nvPr/>
        </p:nvSpPr>
        <p:spPr>
          <a:xfrm>
            <a:off x="502161" y="1478631"/>
            <a:ext cx="134111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데이터 가공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650AC07F-24A0-464C-B2D8-91BA28C48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375143"/>
              </p:ext>
            </p:extLst>
          </p:nvPr>
        </p:nvGraphicFramePr>
        <p:xfrm>
          <a:off x="3207913" y="1144249"/>
          <a:ext cx="3164114" cy="15878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64114">
                  <a:extLst>
                    <a:ext uri="{9D8B030D-6E8A-4147-A177-3AD203B41FA5}">
                      <a16:colId xmlns:a16="http://schemas.microsoft.com/office/drawing/2014/main" val="4191424449"/>
                    </a:ext>
                  </a:extLst>
                </a:gridCol>
              </a:tblGrid>
              <a:tr h="529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Seasons_Stats.csv</a:t>
                      </a:r>
                      <a:endParaRPr lang="ko-KR" altLang="en-US" dirty="0"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58661"/>
                  </a:ext>
                </a:extLst>
              </a:tr>
              <a:tr h="529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캐글에서</a:t>
                      </a:r>
                      <a:r>
                        <a:rPr lang="ko-KR" altLang="en-US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수집한 원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76812"/>
                  </a:ext>
                </a:extLst>
              </a:tr>
              <a:tr h="529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49</a:t>
                      </a:r>
                      <a:r>
                        <a:rPr lang="ko-KR" altLang="en-US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31604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33A518E-7247-4273-9524-04F39B8E6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45975"/>
              </p:ext>
            </p:extLst>
          </p:nvPr>
        </p:nvGraphicFramePr>
        <p:xfrm>
          <a:off x="5450371" y="2607088"/>
          <a:ext cx="3164114" cy="169863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164114">
                  <a:extLst>
                    <a:ext uri="{9D8B030D-6E8A-4147-A177-3AD203B41FA5}">
                      <a16:colId xmlns:a16="http://schemas.microsoft.com/office/drawing/2014/main" val="4191424449"/>
                    </a:ext>
                  </a:extLst>
                </a:gridCol>
              </a:tblGrid>
              <a:tr h="529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Seasons_Stats.csv</a:t>
                      </a:r>
                      <a:endParaRPr lang="ko-KR" altLang="en-US" b="1" dirty="0"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58661"/>
                  </a:ext>
                </a:extLst>
              </a:tr>
              <a:tr h="529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</a:t>
                      </a:r>
                      <a:r>
                        <a:rPr lang="ko-KR" altLang="en-US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차 </a:t>
                      </a:r>
                      <a:r>
                        <a:rPr lang="ko-KR" altLang="en-US" dirty="0" err="1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스탯</a:t>
                      </a:r>
                      <a:r>
                        <a:rPr lang="ko-KR" altLang="en-US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제거</a:t>
                      </a:r>
                      <a:r>
                        <a:rPr lang="en-US" altLang="ko-KR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1</a:t>
                      </a:r>
                      <a:r>
                        <a:rPr lang="ko-KR" altLang="en-US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차 </a:t>
                      </a:r>
                      <a:r>
                        <a:rPr lang="ko-KR" altLang="en-US" dirty="0" err="1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스탯</a:t>
                      </a:r>
                      <a:r>
                        <a:rPr lang="ko-KR" altLang="en-US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 유지</a:t>
                      </a:r>
                      <a:endParaRPr lang="ko-KR" altLang="en-US" b="1" dirty="0"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76812"/>
                  </a:ext>
                </a:extLst>
              </a:tr>
              <a:tr h="529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20</a:t>
                      </a:r>
                      <a:r>
                        <a:rPr lang="ko-KR" altLang="en-US" b="1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31604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59E6A1-A115-4CAF-B9A7-B702CE0B2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97520"/>
              </p:ext>
            </p:extLst>
          </p:nvPr>
        </p:nvGraphicFramePr>
        <p:xfrm>
          <a:off x="7805211" y="4069927"/>
          <a:ext cx="3164114" cy="169863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164114">
                  <a:extLst>
                    <a:ext uri="{9D8B030D-6E8A-4147-A177-3AD203B41FA5}">
                      <a16:colId xmlns:a16="http://schemas.microsoft.com/office/drawing/2014/main" val="4191424449"/>
                    </a:ext>
                  </a:extLst>
                </a:gridCol>
              </a:tblGrid>
              <a:tr h="529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Seasons_Stats_Last.csv</a:t>
                      </a:r>
                      <a:endParaRPr lang="ko-KR" altLang="en-US" b="1" dirty="0">
                        <a:latin typeface="이사만루체 Light" panose="00000300000000000000" pitchFamily="2" charset="-127"/>
                        <a:ea typeface="이사만루체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58661"/>
                  </a:ext>
                </a:extLst>
              </a:tr>
              <a:tr h="529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MVP </a:t>
                      </a:r>
                      <a:r>
                        <a:rPr lang="ko-KR" altLang="en-US" b="1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여부를 </a:t>
                      </a:r>
                      <a:r>
                        <a:rPr lang="en-US" altLang="ko-KR" b="1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0, 1</a:t>
                      </a:r>
                      <a:r>
                        <a:rPr lang="ko-KR" altLang="en-US" b="1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로 분류하는 열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76812"/>
                  </a:ext>
                </a:extLst>
              </a:tr>
              <a:tr h="529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21</a:t>
                      </a:r>
                      <a:r>
                        <a:rPr lang="ko-KR" altLang="en-US" b="1" dirty="0">
                          <a:latin typeface="이사만루체 Light" panose="00000300000000000000" pitchFamily="2" charset="-127"/>
                          <a:ea typeface="이사만루체 Light" panose="00000300000000000000" pitchFamily="2" charset="-127"/>
                        </a:rPr>
                        <a:t>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316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84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2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5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2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53EE54-CD9A-470C-B7E9-60EC67BEA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3185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558A1-46D4-4F8F-9ADE-2A51AB25548D}"/>
              </a:ext>
            </a:extLst>
          </p:cNvPr>
          <p:cNvSpPr txBox="1"/>
          <p:nvPr/>
        </p:nvSpPr>
        <p:spPr>
          <a:xfrm>
            <a:off x="5574943" y="3021828"/>
            <a:ext cx="5303853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3600" i="1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포지션별</a:t>
            </a:r>
            <a:endParaRPr lang="en-US" altLang="ko-KR" sz="3600" i="1" dirty="0">
              <a:solidFill>
                <a:schemeClr val="bg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  <a:p>
            <a:r>
              <a:rPr lang="en-US" altLang="ko-KR" sz="3600" i="1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NBA </a:t>
            </a:r>
            <a:r>
              <a:rPr lang="ko-KR" altLang="en-US" sz="3600" i="1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선수들의</a:t>
            </a:r>
            <a:endParaRPr lang="en-US" altLang="ko-KR" sz="3600" i="1" dirty="0">
              <a:solidFill>
                <a:schemeClr val="bg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  <a:p>
            <a:r>
              <a:rPr lang="ko-KR" altLang="en-US" sz="3600" i="1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전성기 나이를 찾아라</a:t>
            </a:r>
            <a:r>
              <a:rPr lang="en-US" altLang="ko-KR" sz="3600" i="1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6B73C-CDAC-45E6-A882-9230C8C55C00}"/>
              </a:ext>
            </a:extLst>
          </p:cNvPr>
          <p:cNvSpPr txBox="1"/>
          <p:nvPr/>
        </p:nvSpPr>
        <p:spPr>
          <a:xfrm>
            <a:off x="4487437" y="1986423"/>
            <a:ext cx="450624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i="1" dirty="0">
                <a:solidFill>
                  <a:srgbClr val="8591FF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Sub_Title_1</a:t>
            </a:r>
            <a:endParaRPr lang="ko-KR" altLang="en-US" sz="4400" i="1" dirty="0">
              <a:solidFill>
                <a:srgbClr val="8591FF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496511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F0EEFC-6DFF-427B-9C13-3F9B4807BE79}"/>
              </a:ext>
            </a:extLst>
          </p:cNvPr>
          <p:cNvSpPr/>
          <p:nvPr/>
        </p:nvSpPr>
        <p:spPr>
          <a:xfrm>
            <a:off x="-6738" y="-55990"/>
            <a:ext cx="2191138" cy="69139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391E88-1AC4-46D0-ADB4-708842965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1" y="5423154"/>
            <a:ext cx="1341119" cy="1371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100EA8-2A75-4BF8-A761-7CC012BFD87D}"/>
              </a:ext>
            </a:extLst>
          </p:cNvPr>
          <p:cNvSpPr/>
          <p:nvPr/>
        </p:nvSpPr>
        <p:spPr>
          <a:xfrm>
            <a:off x="2844801" y="794653"/>
            <a:ext cx="8500188" cy="5212702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AD3E13-CF59-4F77-9982-29E269FCFCD5}"/>
              </a:ext>
            </a:extLst>
          </p:cNvPr>
          <p:cNvSpPr/>
          <p:nvPr/>
        </p:nvSpPr>
        <p:spPr>
          <a:xfrm>
            <a:off x="553464" y="403544"/>
            <a:ext cx="1188146" cy="923330"/>
          </a:xfrm>
          <a:prstGeom prst="rect">
            <a:avLst/>
          </a:prstGeom>
          <a:noFill/>
          <a:ln w="53975">
            <a:solidFill>
              <a:schemeClr val="bg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77464-71BD-4494-BAD6-F455B325B77D}"/>
              </a:ext>
            </a:extLst>
          </p:cNvPr>
          <p:cNvSpPr txBox="1"/>
          <p:nvPr/>
        </p:nvSpPr>
        <p:spPr>
          <a:xfrm>
            <a:off x="460214" y="1478631"/>
            <a:ext cx="1425009" cy="307777"/>
          </a:xfrm>
          <a:prstGeom prst="rect">
            <a:avLst/>
          </a:prstGeom>
          <a:solidFill>
            <a:schemeClr val="accent4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전성기 </a:t>
            </a:r>
            <a:r>
              <a:rPr lang="ko-KR" altLang="en-US" sz="140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나이 분석</a:t>
            </a:r>
            <a:endParaRPr lang="ko-KR" altLang="en-US" sz="1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95F2CC-E6D9-41BD-B4BB-DC662CD6EEE3}"/>
              </a:ext>
            </a:extLst>
          </p:cNvPr>
          <p:cNvSpPr txBox="1"/>
          <p:nvPr/>
        </p:nvSpPr>
        <p:spPr>
          <a:xfrm>
            <a:off x="280800" y="1938165"/>
            <a:ext cx="1730051" cy="369332"/>
          </a:xfrm>
          <a:prstGeom prst="rect">
            <a:avLst/>
          </a:prstGeom>
          <a:solidFill>
            <a:schemeClr val="bg1"/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98D4D-72A7-4081-BB21-083516C6F09E}"/>
              </a:ext>
            </a:extLst>
          </p:cNvPr>
          <p:cNvSpPr txBox="1"/>
          <p:nvPr/>
        </p:nvSpPr>
        <p:spPr>
          <a:xfrm>
            <a:off x="280800" y="2437113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시각화 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4439C-C27E-4910-AFE5-91B8967B41D8}"/>
              </a:ext>
            </a:extLst>
          </p:cNvPr>
          <p:cNvSpPr txBox="1"/>
          <p:nvPr/>
        </p:nvSpPr>
        <p:spPr>
          <a:xfrm>
            <a:off x="280800" y="2914415"/>
            <a:ext cx="1730051" cy="338554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시각화 결과 해석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CAEE1-271B-4796-9175-3653240C5C73}"/>
              </a:ext>
            </a:extLst>
          </p:cNvPr>
          <p:cNvSpPr txBox="1"/>
          <p:nvPr/>
        </p:nvSpPr>
        <p:spPr>
          <a:xfrm>
            <a:off x="280800" y="3336670"/>
            <a:ext cx="1730051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 w="412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연구 후기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0003B6C-A941-480B-830D-4BBD525D2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10" y="4311882"/>
            <a:ext cx="5601482" cy="76210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E33ED6-8B0B-43E3-B71E-27F8D684F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67" y="1822266"/>
            <a:ext cx="2907843" cy="179395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66EEF8B-7C29-4C2D-B073-4F0D4424E85E}"/>
              </a:ext>
            </a:extLst>
          </p:cNvPr>
          <p:cNvGrpSpPr/>
          <p:nvPr/>
        </p:nvGrpSpPr>
        <p:grpSpPr>
          <a:xfrm>
            <a:off x="6713081" y="1744763"/>
            <a:ext cx="4017669" cy="1948955"/>
            <a:chOff x="6802731" y="1304014"/>
            <a:chExt cx="4017669" cy="194895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E885EBA-9088-4978-A6D6-F00B8DD3D3B0}"/>
                </a:ext>
              </a:extLst>
            </p:cNvPr>
            <p:cNvSpPr/>
            <p:nvPr/>
          </p:nvSpPr>
          <p:spPr>
            <a:xfrm>
              <a:off x="6802731" y="1304014"/>
              <a:ext cx="4017669" cy="1948955"/>
            </a:xfrm>
            <a:prstGeom prst="rect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5125889-C866-4687-BA9C-FD0BBCA41A8A}"/>
                </a:ext>
              </a:extLst>
            </p:cNvPr>
            <p:cNvSpPr/>
            <p:nvPr/>
          </p:nvSpPr>
          <p:spPr>
            <a:xfrm>
              <a:off x="7005625" y="1398782"/>
              <a:ext cx="372999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dplyr</a:t>
              </a:r>
              <a:r>
                <a:rPr lang="ko-KR" altLang="en-US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: 데이터 가공</a:t>
              </a:r>
            </a:p>
            <a:p>
              <a:r>
                <a:rPr lang="ko-KR" altLang="en-US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ggplot2 : 데이터 시각화</a:t>
              </a:r>
            </a:p>
            <a:p>
              <a:r>
                <a:rPr lang="ko-KR" altLang="en-US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gird</a:t>
              </a:r>
              <a:r>
                <a:rPr lang="ko-KR" altLang="en-US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: ggplot2 레이아웃</a:t>
              </a:r>
              <a:endPara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r>
                <a:rPr lang="ko-KR" altLang="en-US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gtable</a:t>
              </a:r>
              <a:r>
                <a:rPr lang="ko-KR" altLang="en-US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: ggplot2 레이아웃</a:t>
              </a:r>
            </a:p>
            <a:p>
              <a:r>
                <a:rPr lang="ko-KR" altLang="en-US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gridExtra</a:t>
              </a:r>
              <a:r>
                <a:rPr lang="ko-KR" altLang="en-US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: 한 페이지에 다수의 그래프 시각화를 위한 패키지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4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924</Words>
  <Application>Microsoft Office PowerPoint</Application>
  <PresentationFormat>와이드스크린</PresentationFormat>
  <Paragraphs>290</Paragraphs>
  <Slides>40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Arial</vt:lpstr>
      <vt:lpstr>이사만루체 Bold</vt:lpstr>
      <vt:lpstr>이사만루체 Medium</vt:lpstr>
      <vt:lpstr>이사만루체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m29325</dc:creator>
  <cp:lastModifiedBy>m29325</cp:lastModifiedBy>
  <cp:revision>64</cp:revision>
  <dcterms:created xsi:type="dcterms:W3CDTF">2021-05-17T09:39:51Z</dcterms:created>
  <dcterms:modified xsi:type="dcterms:W3CDTF">2021-05-18T06:49:12Z</dcterms:modified>
</cp:coreProperties>
</file>